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5" r:id="rId2"/>
    <p:sldMasterId id="2147483687" r:id="rId3"/>
    <p:sldMasterId id="2147483679" r:id="rId4"/>
    <p:sldMasterId id="2147483681" r:id="rId5"/>
    <p:sldMasterId id="2147483689" r:id="rId6"/>
    <p:sldMasterId id="2147483691" r:id="rId7"/>
    <p:sldMasterId id="2147483693" r:id="rId8"/>
  </p:sldMasterIdLst>
  <p:notesMasterIdLst>
    <p:notesMasterId r:id="rId49"/>
  </p:notesMasterIdLst>
  <p:handoutMasterIdLst>
    <p:handoutMasterId r:id="rId50"/>
  </p:handoutMasterIdLst>
  <p:sldIdLst>
    <p:sldId id="289" r:id="rId9"/>
    <p:sldId id="290" r:id="rId10"/>
    <p:sldId id="270" r:id="rId11"/>
    <p:sldId id="269" r:id="rId12"/>
    <p:sldId id="266" r:id="rId13"/>
    <p:sldId id="267" r:id="rId14"/>
    <p:sldId id="268" r:id="rId15"/>
    <p:sldId id="274" r:id="rId16"/>
    <p:sldId id="273" r:id="rId17"/>
    <p:sldId id="276" r:id="rId18"/>
    <p:sldId id="277" r:id="rId19"/>
    <p:sldId id="278" r:id="rId20"/>
    <p:sldId id="350" r:id="rId21"/>
    <p:sldId id="351" r:id="rId22"/>
    <p:sldId id="349" r:id="rId23"/>
    <p:sldId id="352" r:id="rId24"/>
    <p:sldId id="292" r:id="rId25"/>
    <p:sldId id="360" r:id="rId26"/>
    <p:sldId id="298" r:id="rId27"/>
    <p:sldId id="361" r:id="rId28"/>
    <p:sldId id="293" r:id="rId29"/>
    <p:sldId id="369" r:id="rId30"/>
    <p:sldId id="370" r:id="rId31"/>
    <p:sldId id="371" r:id="rId32"/>
    <p:sldId id="372" r:id="rId33"/>
    <p:sldId id="373" r:id="rId34"/>
    <p:sldId id="374" r:id="rId35"/>
    <p:sldId id="297" r:id="rId36"/>
    <p:sldId id="291" r:id="rId37"/>
    <p:sldId id="284" r:id="rId38"/>
    <p:sldId id="353" r:id="rId39"/>
    <p:sldId id="354" r:id="rId40"/>
    <p:sldId id="375" r:id="rId41"/>
    <p:sldId id="320" r:id="rId42"/>
    <p:sldId id="376" r:id="rId43"/>
    <p:sldId id="319" r:id="rId44"/>
    <p:sldId id="326" r:id="rId45"/>
    <p:sldId id="281" r:id="rId46"/>
    <p:sldId id="331" r:id="rId47"/>
    <p:sldId id="366" r:id="rId4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731" autoAdjust="0"/>
  </p:normalViewPr>
  <p:slideViewPr>
    <p:cSldViewPr snapToGrid="0" showGuides="1">
      <p:cViewPr varScale="1">
        <p:scale>
          <a:sx n="81" d="100"/>
          <a:sy n="81" d="100"/>
        </p:scale>
        <p:origin x="46" y="166"/>
      </p:cViewPr>
      <p:guideLst>
        <p:guide orient="horz" pos="3748"/>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F56D0019-9A8D-4B50-8ADC-B707AB21E2E7}" type="datetimeFigureOut">
              <a:rPr lang="en-US" smtClean="0"/>
              <a:t>12/2/2019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F38C86E-FBC3-4B8C-81A3-CD09DDA1D36E}" type="slidenum">
              <a:rPr lang="en-US" smtClean="0"/>
              <a:t>‹Nr.›</a:t>
            </a:fld>
            <a:endParaRPr lang="en-US"/>
          </a:p>
        </p:txBody>
      </p:sp>
    </p:spTree>
    <p:extLst>
      <p:ext uri="{BB962C8B-B14F-4D97-AF65-F5344CB8AC3E}">
        <p14:creationId xmlns:p14="http://schemas.microsoft.com/office/powerpoint/2010/main" val="607497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E8C6CAD3-C65A-4F67-A9C9-9F0B7AE80557}" type="datetimeFigureOut">
              <a:rPr lang="en-US" smtClean="0"/>
              <a:t>12/2/2019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A616E6-3282-49AF-B187-AFD585911299}" type="slidenum">
              <a:rPr lang="en-US" smtClean="0"/>
              <a:t>‹Nr.›</a:t>
            </a:fld>
            <a:endParaRPr lang="en-US"/>
          </a:p>
        </p:txBody>
      </p:sp>
    </p:spTree>
    <p:extLst>
      <p:ext uri="{BB962C8B-B14F-4D97-AF65-F5344CB8AC3E}">
        <p14:creationId xmlns:p14="http://schemas.microsoft.com/office/powerpoint/2010/main" val="201177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3</a:t>
            </a:fld>
            <a:endParaRPr lang="en-US"/>
          </a:p>
        </p:txBody>
      </p:sp>
    </p:spTree>
    <p:extLst>
      <p:ext uri="{BB962C8B-B14F-4D97-AF65-F5344CB8AC3E}">
        <p14:creationId xmlns:p14="http://schemas.microsoft.com/office/powerpoint/2010/main" val="46297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12</a:t>
            </a:fld>
            <a:endParaRPr lang="en-US"/>
          </a:p>
        </p:txBody>
      </p:sp>
    </p:spTree>
    <p:extLst>
      <p:ext uri="{BB962C8B-B14F-4D97-AF65-F5344CB8AC3E}">
        <p14:creationId xmlns:p14="http://schemas.microsoft.com/office/powerpoint/2010/main" val="3778266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4725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23518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200514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871883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6550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21378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892469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471333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15427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4</a:t>
            </a:fld>
            <a:endParaRPr lang="en-US"/>
          </a:p>
        </p:txBody>
      </p:sp>
    </p:spTree>
    <p:extLst>
      <p:ext uri="{BB962C8B-B14F-4D97-AF65-F5344CB8AC3E}">
        <p14:creationId xmlns:p14="http://schemas.microsoft.com/office/powerpoint/2010/main" val="1237407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381014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125122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326459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56586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40972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35822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920543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41204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2646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4726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5</a:t>
            </a:fld>
            <a:endParaRPr lang="en-US"/>
          </a:p>
        </p:txBody>
      </p:sp>
    </p:spTree>
    <p:extLst>
      <p:ext uri="{BB962C8B-B14F-4D97-AF65-F5344CB8AC3E}">
        <p14:creationId xmlns:p14="http://schemas.microsoft.com/office/powerpoint/2010/main" val="3016296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6325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7711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3872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6</a:t>
            </a:fld>
            <a:endParaRPr lang="en-US"/>
          </a:p>
        </p:txBody>
      </p:sp>
    </p:spTree>
    <p:extLst>
      <p:ext uri="{BB962C8B-B14F-4D97-AF65-F5344CB8AC3E}">
        <p14:creationId xmlns:p14="http://schemas.microsoft.com/office/powerpoint/2010/main" val="313221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7</a:t>
            </a:fld>
            <a:endParaRPr lang="en-US"/>
          </a:p>
        </p:txBody>
      </p:sp>
    </p:spTree>
    <p:extLst>
      <p:ext uri="{BB962C8B-B14F-4D97-AF65-F5344CB8AC3E}">
        <p14:creationId xmlns:p14="http://schemas.microsoft.com/office/powerpoint/2010/main" val="368032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8</a:t>
            </a:fld>
            <a:endParaRPr lang="en-US"/>
          </a:p>
        </p:txBody>
      </p:sp>
    </p:spTree>
    <p:extLst>
      <p:ext uri="{BB962C8B-B14F-4D97-AF65-F5344CB8AC3E}">
        <p14:creationId xmlns:p14="http://schemas.microsoft.com/office/powerpoint/2010/main" val="132279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9</a:t>
            </a:fld>
            <a:endParaRPr lang="en-US"/>
          </a:p>
        </p:txBody>
      </p:sp>
    </p:spTree>
    <p:extLst>
      <p:ext uri="{BB962C8B-B14F-4D97-AF65-F5344CB8AC3E}">
        <p14:creationId xmlns:p14="http://schemas.microsoft.com/office/powerpoint/2010/main" val="119780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10</a:t>
            </a:fld>
            <a:endParaRPr lang="en-US"/>
          </a:p>
        </p:txBody>
      </p:sp>
    </p:spTree>
    <p:extLst>
      <p:ext uri="{BB962C8B-B14F-4D97-AF65-F5344CB8AC3E}">
        <p14:creationId xmlns:p14="http://schemas.microsoft.com/office/powerpoint/2010/main" val="25551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11</a:t>
            </a:fld>
            <a:endParaRPr lang="en-US"/>
          </a:p>
        </p:txBody>
      </p:sp>
    </p:spTree>
    <p:extLst>
      <p:ext uri="{BB962C8B-B14F-4D97-AF65-F5344CB8AC3E}">
        <p14:creationId xmlns:p14="http://schemas.microsoft.com/office/powerpoint/2010/main" val="88969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‹Nr.›</a:t>
            </a:fld>
            <a:endParaRPr lang="en-US" dirty="0"/>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58580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Re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‹Nr.›</a:t>
            </a:fld>
            <a:endParaRPr lang="en-US"/>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123327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dark">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‹Nr.›</a:t>
            </a:fld>
            <a:endParaRPr lang="en-US"/>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251984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ide slides (text without backgroun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‹Nr.›</a:t>
            </a:fld>
            <a:endParaRPr lang="en-US"/>
          </a:p>
        </p:txBody>
      </p:sp>
      <p:sp>
        <p:nvSpPr>
          <p:cNvPr id="7" name="Title Placeholder 11"/>
          <p:cNvSpPr>
            <a:spLocks noGrp="1"/>
          </p:cNvSpPr>
          <p:nvPr>
            <p:ph type="title"/>
          </p:nvPr>
        </p:nvSpPr>
        <p:spPr>
          <a:xfrm>
            <a:off x="698460" y="565265"/>
            <a:ext cx="10801350"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719138" y="1910481"/>
            <a:ext cx="10807700" cy="480131"/>
          </a:xfrm>
          <a:prstGeom prst="rect">
            <a:avLst/>
          </a:prstGeom>
          <a:noFill/>
        </p:spPr>
        <p:txBody>
          <a:bodyPr lIns="0" rIns="0">
            <a:spAutoFit/>
          </a:bodyPr>
          <a:lstStyle>
            <a:lvl1pPr marL="0" indent="0">
              <a:buNone/>
              <a:defRPr baseline="0"/>
            </a:lvl1pPr>
          </a:lstStyle>
          <a:p>
            <a:pPr lvl="0"/>
            <a:r>
              <a:rPr lang="en-US" dirty="0"/>
              <a:t>Click to enter text</a:t>
            </a:r>
          </a:p>
        </p:txBody>
      </p:sp>
    </p:spTree>
    <p:extLst>
      <p:ext uri="{BB962C8B-B14F-4D97-AF65-F5344CB8AC3E}">
        <p14:creationId xmlns:p14="http://schemas.microsoft.com/office/powerpoint/2010/main" val="574459272"/>
      </p:ext>
    </p:extLst>
  </p:cSld>
  <p:clrMapOvr>
    <a:masterClrMapping/>
  </p:clrMapOvr>
  <p:extLst mod="1">
    <p:ext uri="{DCECCB84-F9BA-43D5-87BE-67443E8EF086}">
      <p15:sldGuideLst xmlns:p15="http://schemas.microsoft.com/office/powerpoint/2012/main">
        <p15:guide id="1" orient="horz" pos="12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photo">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‹Nr.›</a:t>
            </a:fld>
            <a:endParaRPr lang="en-US"/>
          </a:p>
        </p:txBody>
      </p:sp>
      <p:sp>
        <p:nvSpPr>
          <p:cNvPr id="7" name="Title Placeholder 11"/>
          <p:cNvSpPr>
            <a:spLocks noGrp="1"/>
          </p:cNvSpPr>
          <p:nvPr>
            <p:ph type="title"/>
          </p:nvPr>
        </p:nvSpPr>
        <p:spPr>
          <a:xfrm>
            <a:off x="4622760" y="565265"/>
            <a:ext cx="6877049"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4642964" y="1900649"/>
            <a:ext cx="6883399" cy="480131"/>
          </a:xfrm>
          <a:prstGeom prst="rect">
            <a:avLst/>
          </a:prstGeom>
          <a:noFill/>
        </p:spPr>
        <p:txBody>
          <a:bodyPr>
            <a:spAutoFit/>
          </a:bodyPr>
          <a:lstStyle>
            <a:lvl1pPr marL="0" indent="0">
              <a:buNone/>
              <a:defRPr baseline="0"/>
            </a:lvl1pPr>
          </a:lstStyle>
          <a:p>
            <a:pPr lvl="0"/>
            <a:r>
              <a:rPr lang="en-US" dirty="0"/>
              <a:t>Click to enter text</a:t>
            </a:r>
          </a:p>
        </p:txBody>
      </p:sp>
      <p:sp>
        <p:nvSpPr>
          <p:cNvPr id="8" name="Picture Placeholder 7"/>
          <p:cNvSpPr>
            <a:spLocks noGrp="1"/>
          </p:cNvSpPr>
          <p:nvPr>
            <p:ph type="pic" sz="quarter" idx="13"/>
          </p:nvPr>
        </p:nvSpPr>
        <p:spPr>
          <a:xfrm>
            <a:off x="0" y="0"/>
            <a:ext cx="3924300" cy="6864350"/>
          </a:xfrm>
        </p:spPr>
        <p:txBody>
          <a:bodyPr/>
          <a:lstStyle/>
          <a:p>
            <a:endParaRPr lang="en-US"/>
          </a:p>
        </p:txBody>
      </p:sp>
    </p:spTree>
    <p:extLst>
      <p:ext uri="{BB962C8B-B14F-4D97-AF65-F5344CB8AC3E}">
        <p14:creationId xmlns:p14="http://schemas.microsoft.com/office/powerpoint/2010/main" val="3072365446"/>
      </p:ext>
    </p:extLst>
  </p:cSld>
  <p:clrMapOvr>
    <a:masterClrMapping/>
  </p:clrMapOvr>
  <p:extLst mod="1">
    <p:ext uri="{DCECCB84-F9BA-43D5-87BE-67443E8EF086}">
      <p15:sldGuideLst xmlns:p15="http://schemas.microsoft.com/office/powerpoint/2012/main">
        <p15:guide id="1" orient="horz" pos="1253">
          <p15:clr>
            <a:srgbClr val="FBAE40"/>
          </p15:clr>
        </p15:guide>
        <p15:guide id="0" pos="29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48145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2273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24160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‹Nr.›</a:t>
            </a:fld>
            <a:endParaRPr lang="en-US"/>
          </a:p>
        </p:txBody>
      </p:sp>
      <p:sp>
        <p:nvSpPr>
          <p:cNvPr id="12" name="Title Placeholder 11"/>
          <p:cNvSpPr>
            <a:spLocks noGrp="1"/>
          </p:cNvSpPr>
          <p:nvPr>
            <p:ph type="title"/>
          </p:nvPr>
        </p:nvSpPr>
        <p:spPr>
          <a:xfrm>
            <a:off x="731838" y="2967335"/>
            <a:ext cx="10801350" cy="923330"/>
          </a:xfrm>
          <a:prstGeom prst="rect">
            <a:avLst/>
          </a:prstGeom>
          <a:noFill/>
        </p:spPr>
        <p:txBody>
          <a:bodyPr vert="horz" wrap="square"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562821835"/>
      </p:ext>
    </p:extLst>
  </p:cSld>
  <p:clrMap bg1="lt1" tx1="dk1" bg2="lt2" tx2="dk2" accent1="accent1" accent2="accent2" accent3="accent3" accent4="accent4" accent5="accent5" accent6="accent6" hlink="hlink" folHlink="folHlink"/>
  <p:sldLayoutIdLst>
    <p:sldLayoutId id="2147483676" r:id="rId1"/>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65">
          <p15:clr>
            <a:srgbClr val="F26B43"/>
          </p15:clr>
        </p15:guide>
        <p15:guide id="3" pos="461">
          <p15:clr>
            <a:srgbClr val="F26B43"/>
          </p15:clr>
        </p15:guide>
        <p15:guide id="4" orient="horz" pos="3974">
          <p15:clr>
            <a:srgbClr val="F26B43"/>
          </p15:clr>
        </p15:guide>
        <p15:guide id="5" orient="horz" pos="2160" userDrawn="1">
          <p15:clr>
            <a:srgbClr val="F26B43"/>
          </p15:clr>
        </p15:guide>
        <p15:guide id="6" orient="horz" pos="346" userDrawn="1">
          <p15:clr>
            <a:srgbClr val="F26B43"/>
          </p15:clr>
        </p15:guide>
        <p15:guide id="7"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E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‹Nr.›</a:t>
            </a:fld>
            <a:endParaRPr lang="en-US"/>
          </a:p>
        </p:txBody>
      </p:sp>
      <p:sp>
        <p:nvSpPr>
          <p:cNvPr id="12" name="Title Placeholder 11"/>
          <p:cNvSpPr>
            <a:spLocks noGrp="1"/>
          </p:cNvSpPr>
          <p:nvPr>
            <p:ph type="title"/>
          </p:nvPr>
        </p:nvSpPr>
        <p:spPr>
          <a:xfrm>
            <a:off x="731838" y="2967335"/>
            <a:ext cx="10801350" cy="923330"/>
          </a:xfrm>
          <a:prstGeom prst="rect">
            <a:avLst/>
          </a:prstGeom>
          <a:noFill/>
        </p:spPr>
        <p:txBody>
          <a:bodyPr vert="horz" wrap="square"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4050775581"/>
      </p:ext>
    </p:extLst>
  </p:cSld>
  <p:clrMap bg1="lt1" tx1="dk1" bg2="lt2" tx2="dk2" accent1="accent1" accent2="accent2" accent3="accent3" accent4="accent4" accent5="accent5" accent6="accent6" hlink="hlink" folHlink="folHlink"/>
  <p:sldLayoutIdLst>
    <p:sldLayoutId id="2147483686" r:id="rId1"/>
  </p:sldLayoutIdLst>
  <p:hf sldNum="0" hdr="0" dt="0"/>
  <p:txStyles>
    <p:titleStyle>
      <a:lvl1pPr algn="l" defTabSz="914400" rtl="0" eaLnBrk="1" latinLnBrk="0" hangingPunct="1">
        <a:lnSpc>
          <a:spcPct val="90000"/>
        </a:lnSpc>
        <a:spcBef>
          <a:spcPct val="0"/>
        </a:spcBef>
        <a:buNone/>
        <a:defRPr sz="60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265">
          <p15:clr>
            <a:srgbClr val="F26B43"/>
          </p15:clr>
        </p15:guide>
        <p15:guide id="2" pos="461">
          <p15:clr>
            <a:srgbClr val="F26B43"/>
          </p15:clr>
        </p15:guide>
        <p15:guide id="3" orient="horz" pos="3974">
          <p15:clr>
            <a:srgbClr val="F26B43"/>
          </p15:clr>
        </p15:guide>
        <p15:guide id="4" orient="horz" pos="2160">
          <p15:clr>
            <a:srgbClr val="F26B43"/>
          </p15:clr>
        </p15:guide>
        <p15:guide id="5" orient="horz" pos="346">
          <p15:clr>
            <a:srgbClr val="F26B43"/>
          </p15:clr>
        </p15:guide>
        <p15:guide id="6"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‹Nr.›</a:t>
            </a:fld>
            <a:endParaRPr lang="en-US"/>
          </a:p>
        </p:txBody>
      </p:sp>
      <p:sp>
        <p:nvSpPr>
          <p:cNvPr id="12" name="Title Placeholder 11"/>
          <p:cNvSpPr>
            <a:spLocks noGrp="1"/>
          </p:cNvSpPr>
          <p:nvPr>
            <p:ph type="title"/>
          </p:nvPr>
        </p:nvSpPr>
        <p:spPr>
          <a:xfrm>
            <a:off x="731838" y="2967335"/>
            <a:ext cx="10801350" cy="923330"/>
          </a:xfrm>
          <a:prstGeom prst="rect">
            <a:avLst/>
          </a:prstGeom>
          <a:noFill/>
        </p:spPr>
        <p:txBody>
          <a:bodyPr vert="horz" wrap="square"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3786211940"/>
      </p:ext>
    </p:extLst>
  </p:cSld>
  <p:clrMap bg1="lt1" tx1="dk1" bg2="lt2" tx2="dk2" accent1="accent1" accent2="accent2" accent3="accent3" accent4="accent4" accent5="accent5" accent6="accent6" hlink="hlink" folHlink="folHlink"/>
  <p:sldLayoutIdLst>
    <p:sldLayoutId id="2147483688" r:id="rId1"/>
  </p:sldLayoutIdLst>
  <p:hf sldNum="0" hdr="0" dt="0"/>
  <p:txStyles>
    <p:titleStyle>
      <a:lvl1pPr algn="l" defTabSz="914400" rtl="0" eaLnBrk="1" latinLnBrk="0" hangingPunct="1">
        <a:lnSpc>
          <a:spcPct val="90000"/>
        </a:lnSpc>
        <a:spcBef>
          <a:spcPct val="0"/>
        </a:spcBef>
        <a:buNone/>
        <a:defRPr sz="60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265">
          <p15:clr>
            <a:srgbClr val="F26B43"/>
          </p15:clr>
        </p15:guide>
        <p15:guide id="2" pos="461">
          <p15:clr>
            <a:srgbClr val="F26B43"/>
          </p15:clr>
        </p15:guide>
        <p15:guide id="3" orient="horz" pos="3974">
          <p15:clr>
            <a:srgbClr val="F26B43"/>
          </p15:clr>
        </p15:guide>
        <p15:guide id="4" orient="horz" pos="2160">
          <p15:clr>
            <a:srgbClr val="F26B43"/>
          </p15:clr>
        </p15:guide>
        <p15:guide id="5" orient="horz" pos="346">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‹Nr.›</a:t>
            </a:fld>
            <a:endParaRPr lang="en-US"/>
          </a:p>
        </p:txBody>
      </p:sp>
      <p:sp>
        <p:nvSpPr>
          <p:cNvPr id="12" name="Title Placeholder 11"/>
          <p:cNvSpPr>
            <a:spLocks noGrp="1"/>
          </p:cNvSpPr>
          <p:nvPr>
            <p:ph type="title"/>
          </p:nvPr>
        </p:nvSpPr>
        <p:spPr>
          <a:xfrm>
            <a:off x="731838" y="565265"/>
            <a:ext cx="10801350" cy="923330"/>
          </a:xfrm>
          <a:prstGeom prst="rect">
            <a:avLst/>
          </a:prstGeom>
          <a:solidFill>
            <a:schemeClr val="bg1">
              <a:alpha val="60000"/>
            </a:schemeClr>
          </a:solidFill>
        </p:spPr>
        <p:txBody>
          <a:bodyPr vert="horz"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1045562842"/>
      </p:ext>
    </p:extLst>
  </p:cSld>
  <p:clrMap bg1="lt1" tx1="dk1" bg2="lt2" tx2="dk2" accent1="accent1" accent2="accent2" accent3="accent3" accent4="accent4" accent5="accent5" accent6="accent6" hlink="hlink" folHlink="folHlink"/>
  <p:sldLayoutIdLst>
    <p:sldLayoutId id="2147483680" r:id="rId1"/>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userDrawn="1">
          <p15:clr>
            <a:srgbClr val="F26B43"/>
          </p15:clr>
        </p15:guide>
        <p15:guide id="6"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‹Nr.›</a:t>
            </a:fld>
            <a:endParaRPr lang="en-US"/>
          </a:p>
        </p:txBody>
      </p:sp>
      <p:sp>
        <p:nvSpPr>
          <p:cNvPr id="12" name="Title Placeholder 11"/>
          <p:cNvSpPr>
            <a:spLocks noGrp="1"/>
          </p:cNvSpPr>
          <p:nvPr>
            <p:ph type="title"/>
          </p:nvPr>
        </p:nvSpPr>
        <p:spPr>
          <a:xfrm>
            <a:off x="731838" y="565265"/>
            <a:ext cx="10801350" cy="923330"/>
          </a:xfrm>
          <a:prstGeom prst="rect">
            <a:avLst/>
          </a:prstGeom>
          <a:solidFill>
            <a:schemeClr val="bg1">
              <a:alpha val="60000"/>
            </a:schemeClr>
          </a:solidFill>
        </p:spPr>
        <p:txBody>
          <a:bodyPr vert="horz" lIns="0" tIns="45720" rIns="0" bIns="45720" rtlCol="0" anchor="t" anchorCtr="0">
            <a:spAutoFit/>
          </a:bodyPr>
          <a:lstStyle/>
          <a:p>
            <a:r>
              <a:rPr lang="en-US" dirty="0"/>
              <a:t>Click to edit title</a:t>
            </a:r>
          </a:p>
        </p:txBody>
      </p:sp>
      <p:sp>
        <p:nvSpPr>
          <p:cNvPr id="2" name="Text Placeholder 1"/>
          <p:cNvSpPr>
            <a:spLocks noGrp="1"/>
          </p:cNvSpPr>
          <p:nvPr>
            <p:ph type="body" idx="1"/>
          </p:nvPr>
        </p:nvSpPr>
        <p:spPr>
          <a:xfrm>
            <a:off x="752136" y="1825625"/>
            <a:ext cx="10781052" cy="1844608"/>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241891"/>
      </p:ext>
    </p:extLst>
  </p:cSld>
  <p:clrMap bg1="lt1" tx1="dk1" bg2="lt2" tx2="dk2" accent1="accent1" accent2="accent2" accent3="accent3" accent4="accent4" accent5="accent5" accent6="accent6" hlink="hlink" folHlink="folHlink"/>
  <p:sldLayoutIdLst>
    <p:sldLayoutId id="2147483682" r:id="rId1"/>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472009-F203-4A85-912D-682F49C36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6091498"/>
      </p:ext>
    </p:extLst>
  </p:cSld>
  <p:clrMap bg1="lt1" tx1="dk1" bg2="lt2" tx2="dk2" accent1="accent1" accent2="accent2" accent3="accent3" accent4="accent4" accent5="accent5" accent6="accent6" hlink="hlink" folHlink="folHlink"/>
  <p:sldLayoutIdLst>
    <p:sldLayoutId id="2147483690" r:id="rId1"/>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7852E5-B8B3-4E82-94D5-8837AFF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1702989"/>
      </p:ext>
    </p:extLst>
  </p:cSld>
  <p:clrMap bg1="lt1" tx1="dk1" bg2="lt2" tx2="dk2" accent1="accent1" accent2="accent2" accent3="accent3" accent4="accent4" accent5="accent5" accent6="accent6" hlink="hlink" folHlink="folHlink"/>
  <p:sldLayoutIdLst>
    <p:sldLayoutId id="2147483692" r:id="rId1"/>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50F453-FD8C-45F5-A6CC-43C42CA6D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5487072"/>
      </p:ext>
    </p:extLst>
  </p:cSld>
  <p:clrMap bg1="lt1" tx1="dk1" bg2="lt2" tx2="dk2" accent1="accent1" accent2="accent2" accent3="accent3" accent4="accent4" accent5="accent5" accent6="accent6" hlink="hlink" folHlink="folHlink"/>
  <p:sldLayoutIdLst>
    <p:sldLayoutId id="2147483694" r:id="rId1"/>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Dokument.doc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FCDEA-CF66-41C5-837F-BB39BFC5169F}"/>
              </a:ext>
            </a:extLst>
          </p:cNvPr>
          <p:cNvSpPr>
            <a:spLocks noGrp="1"/>
          </p:cNvSpPr>
          <p:nvPr>
            <p:ph type="title"/>
          </p:nvPr>
        </p:nvSpPr>
        <p:spPr>
          <a:xfrm>
            <a:off x="530669" y="1504295"/>
            <a:ext cx="10808071" cy="3582519"/>
          </a:xfrm>
        </p:spPr>
        <p:txBody>
          <a:bodyPr/>
          <a:lstStyle/>
          <a:p>
            <a:r>
              <a:rPr lang="en-US" dirty="0"/>
              <a:t>ISO/IEC 17029</a:t>
            </a:r>
            <a:r>
              <a:rPr lang="en-US" sz="4400" dirty="0"/>
              <a:t/>
            </a:r>
            <a:br>
              <a:rPr lang="en-US" sz="4400" dirty="0"/>
            </a:br>
            <a:r>
              <a:rPr lang="en-GB" sz="4400" dirty="0"/>
              <a:t>Conformity assessment —</a:t>
            </a:r>
            <a:br>
              <a:rPr lang="en-GB" sz="4400" dirty="0"/>
            </a:br>
            <a:r>
              <a:rPr lang="en-GB" sz="4400" dirty="0"/>
              <a:t>General principles and requirements for validation and verification bodies</a:t>
            </a:r>
            <a:r>
              <a:rPr lang="en-GB" dirty="0"/>
              <a:t/>
            </a:r>
            <a:br>
              <a:rPr lang="en-GB" dirty="0"/>
            </a:br>
            <a:endParaRPr lang="en-US" dirty="0"/>
          </a:p>
        </p:txBody>
      </p:sp>
    </p:spTree>
    <p:extLst>
      <p:ext uri="{BB962C8B-B14F-4D97-AF65-F5344CB8AC3E}">
        <p14:creationId xmlns:p14="http://schemas.microsoft.com/office/powerpoint/2010/main" val="126590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as CASCO tool</a:t>
            </a:r>
          </a:p>
        </p:txBody>
      </p:sp>
      <p:sp>
        <p:nvSpPr>
          <p:cNvPr id="5" name="Text Placeholder 4"/>
          <p:cNvSpPr>
            <a:spLocks noGrp="1"/>
          </p:cNvSpPr>
          <p:nvPr>
            <p:ph type="body" sz="quarter" idx="12"/>
          </p:nvPr>
        </p:nvSpPr>
        <p:spPr>
          <a:xfrm>
            <a:off x="719138" y="1910481"/>
            <a:ext cx="10807700" cy="4614597"/>
          </a:xfrm>
        </p:spPr>
        <p:txBody>
          <a:bodyPr/>
          <a:lstStyle/>
          <a:p>
            <a:r>
              <a:rPr lang="en-GB" u="sng" dirty="0"/>
              <a:t>Exclusions from application as CASCO tool</a:t>
            </a:r>
            <a:r>
              <a:rPr lang="en-GB" dirty="0"/>
              <a:t>:</a:t>
            </a:r>
          </a:p>
          <a:p>
            <a:pPr marL="457200" indent="-457200">
              <a:buFont typeface="Wingdings" panose="05000000000000000000" pitchFamily="2" charset="2"/>
              <a:buChar char="§"/>
            </a:pPr>
            <a:r>
              <a:rPr lang="en-GB" b="1" dirty="0"/>
              <a:t>Statements of conformity</a:t>
            </a:r>
            <a:r>
              <a:rPr lang="en-GB" dirty="0"/>
              <a:t> themselves, issued as result of another conformity assessment activity according to the series ISO/IEC 17000, e.g. supplier’s declaration of conformity regarding product specifications (according to ISO/IEC 17050), certificates (according to ISO/IEC 17021-1, 17024 or 17065), design examination and verification in the context of inspection (according to ISO/IEC 17020)</a:t>
            </a:r>
          </a:p>
          <a:p>
            <a:pPr marL="457200" indent="-457200">
              <a:buFont typeface="Wingdings" panose="05000000000000000000" pitchFamily="2" charset="2"/>
              <a:buChar char="§"/>
            </a:pPr>
            <a:r>
              <a:rPr lang="en-GB" dirty="0"/>
              <a:t>Validation/verification activities as </a:t>
            </a:r>
            <a:r>
              <a:rPr lang="en-GB" b="1" dirty="0"/>
              <a:t>steps within the process</a:t>
            </a:r>
            <a:r>
              <a:rPr lang="en-GB" dirty="0"/>
              <a:t> of another conformity assessment activity according to the series ISO/IEC 17000, e.g. testing, inspection or certification</a:t>
            </a:r>
          </a:p>
        </p:txBody>
      </p:sp>
    </p:spTree>
    <p:extLst>
      <p:ext uri="{BB962C8B-B14F-4D97-AF65-F5344CB8AC3E}">
        <p14:creationId xmlns:p14="http://schemas.microsoft.com/office/powerpoint/2010/main" val="3996718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as CASCO tool</a:t>
            </a:r>
          </a:p>
        </p:txBody>
      </p:sp>
      <p:sp>
        <p:nvSpPr>
          <p:cNvPr id="5" name="Text Placeholder 4"/>
          <p:cNvSpPr>
            <a:spLocks noGrp="1"/>
          </p:cNvSpPr>
          <p:nvPr>
            <p:ph type="body" sz="quarter" idx="12"/>
          </p:nvPr>
        </p:nvSpPr>
        <p:spPr>
          <a:xfrm>
            <a:off x="719138" y="1910481"/>
            <a:ext cx="10807700" cy="3967240"/>
          </a:xfrm>
        </p:spPr>
        <p:txBody>
          <a:bodyPr/>
          <a:lstStyle/>
          <a:p>
            <a:r>
              <a:rPr lang="en-GB" u="sng" dirty="0"/>
              <a:t>Application</a:t>
            </a:r>
            <a:r>
              <a:rPr lang="en-GB" dirty="0"/>
              <a:t>:</a:t>
            </a:r>
          </a:p>
          <a:p>
            <a:pPr marL="457200" indent="-457200">
              <a:buFont typeface="Wingdings" panose="05000000000000000000" pitchFamily="2" charset="2"/>
              <a:buChar char="§"/>
            </a:pPr>
            <a:r>
              <a:rPr lang="en-GB" dirty="0"/>
              <a:t>Application to validation/verification bodies in </a:t>
            </a:r>
            <a:r>
              <a:rPr lang="en-GB" b="1" dirty="0"/>
              <a:t>any sector</a:t>
            </a:r>
            <a:r>
              <a:rPr lang="en-GB" dirty="0"/>
              <a:t>, in conjunction with sector specific </a:t>
            </a:r>
            <a:r>
              <a:rPr lang="en-GB" b="1" dirty="0"/>
              <a:t>programmes</a:t>
            </a:r>
            <a:r>
              <a:rPr lang="en-GB" dirty="0"/>
              <a:t> (schemes) that contain requirements for validation/verification processes and procedures</a:t>
            </a:r>
          </a:p>
          <a:p>
            <a:pPr marL="457200" indent="-457200">
              <a:buFont typeface="Wingdings" panose="05000000000000000000" pitchFamily="2" charset="2"/>
              <a:buChar char="§"/>
            </a:pPr>
            <a:r>
              <a:rPr lang="en-GB" dirty="0"/>
              <a:t>Validation/verification bodies can provide validation/verification as </a:t>
            </a:r>
            <a:r>
              <a:rPr lang="en-GB" b="1" dirty="0"/>
              <a:t>first</a:t>
            </a:r>
            <a:r>
              <a:rPr lang="en-GB" dirty="0"/>
              <a:t> party, </a:t>
            </a:r>
            <a:r>
              <a:rPr lang="en-GB" b="1" dirty="0"/>
              <a:t>second</a:t>
            </a:r>
            <a:r>
              <a:rPr lang="en-GB" dirty="0"/>
              <a:t> party </a:t>
            </a:r>
            <a:r>
              <a:rPr lang="en-GB" b="1" dirty="0"/>
              <a:t>as well as third party activity</a:t>
            </a:r>
            <a:r>
              <a:rPr lang="en-GB" dirty="0"/>
              <a:t>.</a:t>
            </a:r>
          </a:p>
          <a:p>
            <a:pPr marL="457200" indent="-457200">
              <a:buFont typeface="Wingdings" panose="05000000000000000000" pitchFamily="2" charset="2"/>
              <a:buChar char="§"/>
            </a:pPr>
            <a:r>
              <a:rPr lang="en-GB" dirty="0"/>
              <a:t>Bodies can be validation bodies only, verification bodies only, or provide both activities.</a:t>
            </a:r>
            <a:endParaRPr lang="de-DE" dirty="0"/>
          </a:p>
        </p:txBody>
      </p:sp>
    </p:spTree>
    <p:extLst>
      <p:ext uri="{BB962C8B-B14F-4D97-AF65-F5344CB8AC3E}">
        <p14:creationId xmlns:p14="http://schemas.microsoft.com/office/powerpoint/2010/main" val="1231759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as CASCO tool</a:t>
            </a:r>
          </a:p>
        </p:txBody>
      </p:sp>
      <p:sp>
        <p:nvSpPr>
          <p:cNvPr id="5" name="Text Placeholder 4"/>
          <p:cNvSpPr>
            <a:spLocks noGrp="1"/>
          </p:cNvSpPr>
          <p:nvPr>
            <p:ph type="body" sz="quarter" idx="12"/>
          </p:nvPr>
        </p:nvSpPr>
        <p:spPr>
          <a:xfrm>
            <a:off x="719138" y="1910481"/>
            <a:ext cx="10807700" cy="4226798"/>
          </a:xfrm>
        </p:spPr>
        <p:txBody>
          <a:bodyPr/>
          <a:lstStyle/>
          <a:p>
            <a:r>
              <a:rPr lang="en-GB" u="sng" dirty="0"/>
              <a:t>Application as CASCO tool</a:t>
            </a:r>
            <a:r>
              <a:rPr lang="en-GB" dirty="0"/>
              <a:t>:</a:t>
            </a:r>
          </a:p>
          <a:p>
            <a:pPr marL="457200" indent="-457200">
              <a:buFont typeface="Wingdings" panose="05000000000000000000" pitchFamily="2" charset="2"/>
              <a:buChar char="§"/>
            </a:pPr>
            <a:r>
              <a:rPr lang="en-GB" dirty="0"/>
              <a:t>General principles and requirements for the </a:t>
            </a:r>
            <a:r>
              <a:rPr lang="en-GB" b="1" dirty="0"/>
              <a:t>competence</a:t>
            </a:r>
            <a:r>
              <a:rPr lang="en-GB" dirty="0"/>
              <a:t>, </a:t>
            </a:r>
            <a:r>
              <a:rPr lang="en-GB" b="1" dirty="0"/>
              <a:t>consistent operation </a:t>
            </a:r>
            <a:r>
              <a:rPr lang="en-GB" dirty="0"/>
              <a:t>and </a:t>
            </a:r>
            <a:r>
              <a:rPr lang="en-GB" b="1" dirty="0"/>
              <a:t>impartiality</a:t>
            </a:r>
            <a:r>
              <a:rPr lang="en-GB" dirty="0"/>
              <a:t> of bodies performing validation/verification as conformity assessment activities</a:t>
            </a:r>
          </a:p>
          <a:p>
            <a:pPr marL="457200" indent="-457200">
              <a:buFont typeface="Wingdings" panose="05000000000000000000" pitchFamily="2" charset="2"/>
              <a:buChar char="§"/>
            </a:pPr>
            <a:r>
              <a:rPr lang="en-GB" dirty="0"/>
              <a:t>Basis for </a:t>
            </a:r>
            <a:r>
              <a:rPr lang="en-GB" b="1" dirty="0"/>
              <a:t>recognition</a:t>
            </a:r>
            <a:r>
              <a:rPr lang="en-GB" dirty="0"/>
              <a:t>,</a:t>
            </a:r>
            <a:br>
              <a:rPr lang="en-GB" dirty="0"/>
            </a:br>
            <a:r>
              <a:rPr lang="en-GB" dirty="0"/>
              <a:t>e.g. accreditation by accreditation bodies, peer assessment within peer assessment groups, or other forms of recognition by international or regional organizations, governments, regulatory authorities, programme owners, industry bodies, companies, clients or consumers</a:t>
            </a:r>
          </a:p>
        </p:txBody>
      </p:sp>
    </p:spTree>
    <p:extLst>
      <p:ext uri="{BB962C8B-B14F-4D97-AF65-F5344CB8AC3E}">
        <p14:creationId xmlns:p14="http://schemas.microsoft.com/office/powerpoint/2010/main" val="355558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B1A2ED-AF46-460E-B29A-2C4A51F235D2}"/>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E3780B2F-5EC3-4799-B4AA-821D5947016E}"/>
              </a:ext>
            </a:extLst>
          </p:cNvPr>
          <p:cNvSpPr>
            <a:spLocks noGrp="1"/>
          </p:cNvSpPr>
          <p:nvPr>
            <p:ph type="title"/>
          </p:nvPr>
        </p:nvSpPr>
        <p:spPr>
          <a:xfrm>
            <a:off x="691964" y="2376023"/>
            <a:ext cx="10808071" cy="923330"/>
          </a:xfrm>
        </p:spPr>
        <p:txBody>
          <a:bodyPr/>
          <a:lstStyle/>
          <a:p>
            <a:r>
              <a:rPr lang="en-US" dirty="0"/>
              <a:t>Structure </a:t>
            </a:r>
          </a:p>
        </p:txBody>
      </p:sp>
    </p:spTree>
    <p:extLst>
      <p:ext uri="{BB962C8B-B14F-4D97-AF65-F5344CB8AC3E}">
        <p14:creationId xmlns:p14="http://schemas.microsoft.com/office/powerpoint/2010/main" val="354360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Structure</a:t>
            </a:r>
          </a:p>
        </p:txBody>
      </p:sp>
      <p:sp>
        <p:nvSpPr>
          <p:cNvPr id="5" name="Text Placeholder 4"/>
          <p:cNvSpPr>
            <a:spLocks noGrp="1"/>
          </p:cNvSpPr>
          <p:nvPr>
            <p:ph type="body" sz="quarter" idx="12"/>
          </p:nvPr>
        </p:nvSpPr>
        <p:spPr>
          <a:xfrm>
            <a:off x="719138" y="1910481"/>
            <a:ext cx="10807700" cy="4177041"/>
          </a:xfrm>
        </p:spPr>
        <p:txBody>
          <a:bodyPr/>
          <a:lstStyle/>
          <a:p>
            <a:pPr marL="457200" indent="-457200">
              <a:buFont typeface="Wingdings" panose="05000000000000000000" pitchFamily="2" charset="2"/>
              <a:buChar char="§"/>
            </a:pPr>
            <a:r>
              <a:rPr lang="en-GB" b="1" dirty="0"/>
              <a:t>Individual requirements</a:t>
            </a:r>
            <a:r>
              <a:rPr lang="en-GB" dirty="0"/>
              <a:t> indicated, where applicable</a:t>
            </a:r>
          </a:p>
          <a:p>
            <a:pPr marL="1028700" lvl="1" indent="-342900">
              <a:buFont typeface="Symbol" panose="05050102010706020507" pitchFamily="18" charset="2"/>
              <a:buChar char="-"/>
            </a:pPr>
            <a:r>
              <a:rPr lang="en-GB" sz="2800" dirty="0"/>
              <a:t>for validation / verification</a:t>
            </a:r>
          </a:p>
          <a:p>
            <a:pPr marL="1028700" lvl="1" indent="-342900">
              <a:buFont typeface="Symbol" panose="05050102010706020507" pitchFamily="18" charset="2"/>
              <a:buChar char="-"/>
            </a:pPr>
            <a:r>
              <a:rPr lang="en-GB" sz="2800" dirty="0"/>
              <a:t>for 1</a:t>
            </a:r>
            <a:r>
              <a:rPr lang="en-GB" sz="2800" baseline="30000" dirty="0"/>
              <a:t>st</a:t>
            </a:r>
            <a:r>
              <a:rPr lang="en-GB" sz="2800" dirty="0"/>
              <a:t> / 2</a:t>
            </a:r>
            <a:r>
              <a:rPr lang="en-GB" sz="2800" baseline="30000" dirty="0"/>
              <a:t>nd</a:t>
            </a:r>
            <a:r>
              <a:rPr lang="en-GB" sz="2800" dirty="0"/>
              <a:t> / 3</a:t>
            </a:r>
            <a:r>
              <a:rPr lang="en-GB" sz="2800" baseline="30000" dirty="0"/>
              <a:t>rd</a:t>
            </a:r>
            <a:r>
              <a:rPr lang="en-GB" sz="2800" dirty="0"/>
              <a:t> party </a:t>
            </a:r>
          </a:p>
          <a:p>
            <a:endParaRPr lang="en-GB" dirty="0"/>
          </a:p>
          <a:p>
            <a:pPr marL="457200" indent="-457200">
              <a:buFont typeface="Wingdings" panose="05000000000000000000" pitchFamily="2" charset="2"/>
              <a:buChar char="§"/>
            </a:pPr>
            <a:r>
              <a:rPr lang="en-GB" b="1" dirty="0"/>
              <a:t>Common structure</a:t>
            </a:r>
            <a:r>
              <a:rPr lang="en-GB" dirty="0"/>
              <a:t> (QS-CAS-PROC-01)</a:t>
            </a:r>
          </a:p>
          <a:p>
            <a:pPr marL="457200" indent="-457200">
              <a:buFont typeface="Wingdings" panose="05000000000000000000" pitchFamily="2" charset="2"/>
              <a:buChar char="§"/>
            </a:pPr>
            <a:endParaRPr lang="en-GB" b="1" dirty="0"/>
          </a:p>
          <a:p>
            <a:pPr marL="457200" indent="-457200">
              <a:buFont typeface="Wingdings" panose="05000000000000000000" pitchFamily="2" charset="2"/>
              <a:buChar char="§"/>
            </a:pPr>
            <a:r>
              <a:rPr lang="en-GB" b="1" dirty="0"/>
              <a:t>Common elements </a:t>
            </a:r>
            <a:r>
              <a:rPr lang="en-GB" dirty="0"/>
              <a:t>(QS-CAS-PROC-33)</a:t>
            </a:r>
          </a:p>
          <a:p>
            <a:pPr marL="1143000" lvl="1" indent="-457200">
              <a:buFont typeface="Symbol" panose="05050102010706020507" pitchFamily="18" charset="2"/>
              <a:buChar char="-"/>
            </a:pPr>
            <a:r>
              <a:rPr lang="en-GB" dirty="0"/>
              <a:t>revised version 2019 (CIB 2 implemented, some </a:t>
            </a:r>
            <a:r>
              <a:rPr lang="en-US" dirty="0"/>
              <a:t>deviations between ISO/IEC 17029 and final version of the PAS due to timing)</a:t>
            </a:r>
            <a:endParaRPr lang="en-GB" dirty="0"/>
          </a:p>
        </p:txBody>
      </p:sp>
    </p:spTree>
    <p:extLst>
      <p:ext uri="{BB962C8B-B14F-4D97-AF65-F5344CB8AC3E}">
        <p14:creationId xmlns:p14="http://schemas.microsoft.com/office/powerpoint/2010/main" val="316918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Structure</a:t>
            </a:r>
          </a:p>
        </p:txBody>
      </p:sp>
      <p:sp>
        <p:nvSpPr>
          <p:cNvPr id="5" name="Text Placeholder 4"/>
          <p:cNvSpPr>
            <a:spLocks noGrp="1"/>
          </p:cNvSpPr>
          <p:nvPr>
            <p:ph type="body" sz="quarter" idx="12"/>
          </p:nvPr>
        </p:nvSpPr>
        <p:spPr>
          <a:xfrm>
            <a:off x="719138" y="1910481"/>
            <a:ext cx="10807700" cy="3060325"/>
          </a:xfrm>
        </p:spPr>
        <p:txBody>
          <a:bodyPr/>
          <a:lstStyle/>
          <a:p>
            <a:pPr marL="457200" indent="-457200">
              <a:buFont typeface="Wingdings" panose="05000000000000000000" pitchFamily="2" charset="2"/>
              <a:buChar char="§"/>
            </a:pPr>
            <a:r>
              <a:rPr lang="en-GB" b="1" dirty="0"/>
              <a:t>Introduction</a:t>
            </a:r>
          </a:p>
          <a:p>
            <a:pPr marL="457200" indent="-457200">
              <a:buFont typeface="Wingdings" panose="05000000000000000000" pitchFamily="2" charset="2"/>
              <a:buChar char="§"/>
            </a:pPr>
            <a:endParaRPr lang="en-GB" dirty="0"/>
          </a:p>
          <a:p>
            <a:pPr marL="457200" indent="-457200">
              <a:buFont typeface="Wingdings" panose="05000000000000000000" pitchFamily="2" charset="2"/>
              <a:buChar char="§"/>
            </a:pPr>
            <a:r>
              <a:rPr lang="en-GB" dirty="0"/>
              <a:t>Clause 1 – </a:t>
            </a:r>
            <a:r>
              <a:rPr lang="en-GB" b="1" dirty="0"/>
              <a:t>Scope</a:t>
            </a:r>
          </a:p>
          <a:p>
            <a:pPr marL="457200" indent="-457200">
              <a:buFont typeface="Wingdings" panose="05000000000000000000" pitchFamily="2" charset="2"/>
              <a:buChar char="§"/>
            </a:pPr>
            <a:r>
              <a:rPr lang="en-GB" dirty="0"/>
              <a:t>Clause 2 – </a:t>
            </a:r>
            <a:r>
              <a:rPr lang="en-GB" b="1" dirty="0"/>
              <a:t>Normative references </a:t>
            </a:r>
          </a:p>
          <a:p>
            <a:pPr marL="457200" indent="-457200">
              <a:buFont typeface="Wingdings" panose="05000000000000000000" pitchFamily="2" charset="2"/>
              <a:buChar char="§"/>
            </a:pPr>
            <a:r>
              <a:rPr lang="en-GB" dirty="0"/>
              <a:t>Clause 3 – </a:t>
            </a:r>
            <a:r>
              <a:rPr lang="en-GB" b="1" dirty="0"/>
              <a:t>Terms and definitions</a:t>
            </a:r>
            <a:endParaRPr lang="en-GB" dirty="0"/>
          </a:p>
          <a:p>
            <a:pPr marL="457200" indent="-457200">
              <a:buFont typeface="Wingdings" panose="05000000000000000000" pitchFamily="2" charset="2"/>
              <a:buChar char="§"/>
            </a:pPr>
            <a:r>
              <a:rPr lang="en-GB" dirty="0"/>
              <a:t>Clause 4 – </a:t>
            </a:r>
            <a:r>
              <a:rPr lang="en-GB" b="1" dirty="0"/>
              <a:t>Principles</a:t>
            </a:r>
          </a:p>
        </p:txBody>
      </p:sp>
    </p:spTree>
    <p:extLst>
      <p:ext uri="{BB962C8B-B14F-4D97-AF65-F5344CB8AC3E}">
        <p14:creationId xmlns:p14="http://schemas.microsoft.com/office/powerpoint/2010/main" val="54267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Structure</a:t>
            </a:r>
          </a:p>
        </p:txBody>
      </p:sp>
      <p:sp>
        <p:nvSpPr>
          <p:cNvPr id="5" name="Text Placeholder 4"/>
          <p:cNvSpPr>
            <a:spLocks noGrp="1"/>
          </p:cNvSpPr>
          <p:nvPr>
            <p:ph type="body" sz="quarter" idx="12"/>
          </p:nvPr>
        </p:nvSpPr>
        <p:spPr>
          <a:xfrm>
            <a:off x="719138" y="1910481"/>
            <a:ext cx="10807700" cy="3576364"/>
          </a:xfrm>
        </p:spPr>
        <p:txBody>
          <a:bodyPr/>
          <a:lstStyle/>
          <a:p>
            <a:pPr marL="457200" indent="-457200">
              <a:buFont typeface="Wingdings" panose="05000000000000000000" pitchFamily="2" charset="2"/>
              <a:buChar char="§"/>
            </a:pPr>
            <a:r>
              <a:rPr lang="en-GB" dirty="0"/>
              <a:t>Clause 5 – </a:t>
            </a:r>
            <a:r>
              <a:rPr lang="en-GB" b="1" dirty="0"/>
              <a:t>General</a:t>
            </a:r>
            <a:r>
              <a:rPr lang="en-GB" dirty="0"/>
              <a:t> requirements</a:t>
            </a:r>
          </a:p>
          <a:p>
            <a:pPr marL="457200" indent="-457200">
              <a:buFont typeface="Wingdings" panose="05000000000000000000" pitchFamily="2" charset="2"/>
              <a:buChar char="§"/>
            </a:pPr>
            <a:r>
              <a:rPr lang="en-GB" dirty="0"/>
              <a:t>Clause 6 – </a:t>
            </a:r>
            <a:r>
              <a:rPr lang="en-GB" b="1" dirty="0"/>
              <a:t>Structural</a:t>
            </a:r>
            <a:r>
              <a:rPr lang="en-GB" dirty="0"/>
              <a:t> requirements</a:t>
            </a:r>
          </a:p>
          <a:p>
            <a:pPr marL="457200" indent="-457200">
              <a:buFont typeface="Wingdings" panose="05000000000000000000" pitchFamily="2" charset="2"/>
              <a:buChar char="§"/>
            </a:pPr>
            <a:r>
              <a:rPr lang="en-GB" dirty="0"/>
              <a:t>Clause 7 – </a:t>
            </a:r>
            <a:r>
              <a:rPr lang="en-GB" b="1" dirty="0"/>
              <a:t>Resource</a:t>
            </a:r>
            <a:r>
              <a:rPr lang="en-GB" dirty="0"/>
              <a:t> requirements</a:t>
            </a:r>
          </a:p>
          <a:p>
            <a:pPr marL="457200" indent="-457200">
              <a:buFont typeface="Wingdings" panose="05000000000000000000" pitchFamily="2" charset="2"/>
              <a:buChar char="§"/>
            </a:pPr>
            <a:r>
              <a:rPr lang="en-GB" dirty="0"/>
              <a:t>Clause 8 – Validation/verification </a:t>
            </a:r>
            <a:r>
              <a:rPr lang="en-GB" b="1" dirty="0"/>
              <a:t>programmes</a:t>
            </a:r>
          </a:p>
          <a:p>
            <a:pPr marL="457200" indent="-457200">
              <a:buFont typeface="Wingdings" panose="05000000000000000000" pitchFamily="2" charset="2"/>
              <a:buChar char="§"/>
            </a:pPr>
            <a:r>
              <a:rPr lang="en-GB" dirty="0"/>
              <a:t>Clause 9 – </a:t>
            </a:r>
            <a:r>
              <a:rPr lang="en-GB" b="1" dirty="0"/>
              <a:t>Process</a:t>
            </a:r>
            <a:r>
              <a:rPr lang="en-GB" dirty="0"/>
              <a:t> requirements</a:t>
            </a:r>
            <a:endParaRPr lang="en-GB" b="1" dirty="0"/>
          </a:p>
          <a:p>
            <a:pPr marL="457200" indent="-457200">
              <a:buFont typeface="Wingdings" panose="05000000000000000000" pitchFamily="2" charset="2"/>
              <a:buChar char="§"/>
            </a:pPr>
            <a:r>
              <a:rPr lang="en-GB" dirty="0"/>
              <a:t>Clause 10 – </a:t>
            </a:r>
            <a:r>
              <a:rPr lang="en-GB" b="1" dirty="0"/>
              <a:t>Information</a:t>
            </a:r>
            <a:r>
              <a:rPr lang="en-GB" dirty="0"/>
              <a:t> requirements</a:t>
            </a:r>
          </a:p>
          <a:p>
            <a:pPr marL="457200" indent="-457200">
              <a:buFont typeface="Wingdings" panose="05000000000000000000" pitchFamily="2" charset="2"/>
              <a:buChar char="§"/>
            </a:pPr>
            <a:r>
              <a:rPr lang="en-GB" dirty="0"/>
              <a:t>Clause 11 – </a:t>
            </a:r>
            <a:r>
              <a:rPr lang="en-GB" b="1" dirty="0"/>
              <a:t>Management system</a:t>
            </a:r>
            <a:r>
              <a:rPr lang="en-GB" dirty="0"/>
              <a:t> requirements</a:t>
            </a:r>
          </a:p>
        </p:txBody>
      </p:sp>
    </p:spTree>
    <p:extLst>
      <p:ext uri="{BB962C8B-B14F-4D97-AF65-F5344CB8AC3E}">
        <p14:creationId xmlns:p14="http://schemas.microsoft.com/office/powerpoint/2010/main" val="128732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Structure</a:t>
            </a:r>
          </a:p>
        </p:txBody>
      </p:sp>
      <p:sp>
        <p:nvSpPr>
          <p:cNvPr id="5" name="Text Placeholder 4"/>
          <p:cNvSpPr>
            <a:spLocks noGrp="1"/>
          </p:cNvSpPr>
          <p:nvPr>
            <p:ph type="body" sz="quarter" idx="12"/>
          </p:nvPr>
        </p:nvSpPr>
        <p:spPr>
          <a:xfrm>
            <a:off x="719138" y="1910481"/>
            <a:ext cx="10807700" cy="2932085"/>
          </a:xfrm>
        </p:spPr>
        <p:txBody>
          <a:bodyPr/>
          <a:lstStyle/>
          <a:p>
            <a:pPr marL="457200" indent="-457200">
              <a:buFont typeface="Wingdings" panose="05000000000000000000" pitchFamily="2" charset="2"/>
              <a:buChar char="§"/>
            </a:pPr>
            <a:r>
              <a:rPr lang="en-GB" dirty="0"/>
              <a:t>Annex A (informative) – Validation/verification </a:t>
            </a:r>
            <a:r>
              <a:rPr lang="en-GB" b="1" dirty="0"/>
              <a:t>programmes</a:t>
            </a:r>
          </a:p>
          <a:p>
            <a:pPr marL="457200" indent="-457200">
              <a:buFont typeface="Wingdings" panose="05000000000000000000" pitchFamily="2" charset="2"/>
              <a:buChar char="§"/>
            </a:pPr>
            <a:endParaRPr lang="en-GB" dirty="0"/>
          </a:p>
          <a:p>
            <a:pPr marL="457200" indent="-457200">
              <a:buFont typeface="Wingdings" panose="05000000000000000000" pitchFamily="2" charset="2"/>
              <a:buChar char="§"/>
            </a:pPr>
            <a:r>
              <a:rPr lang="en-GB" dirty="0"/>
              <a:t>Annex B (informative) – </a:t>
            </a:r>
            <a:r>
              <a:rPr lang="en-GB" b="1" dirty="0"/>
              <a:t>Terminology</a:t>
            </a:r>
            <a:r>
              <a:rPr lang="en-GB" dirty="0"/>
              <a:t> and concepts in relation to generic CASCO terms and concepts</a:t>
            </a:r>
          </a:p>
          <a:p>
            <a:pPr marL="457200" indent="-457200">
              <a:buFont typeface="Wingdings" panose="05000000000000000000" pitchFamily="2" charset="2"/>
              <a:buChar char="§"/>
            </a:pPr>
            <a:endParaRPr lang="en-GB" dirty="0"/>
          </a:p>
          <a:p>
            <a:pPr marL="457200" indent="-457200">
              <a:buFont typeface="Wingdings" panose="05000000000000000000" pitchFamily="2" charset="2"/>
              <a:buChar char="§"/>
            </a:pPr>
            <a:r>
              <a:rPr lang="en-GB" dirty="0"/>
              <a:t>Annex C (informative) – </a:t>
            </a:r>
            <a:r>
              <a:rPr lang="en-GB" b="1" dirty="0"/>
              <a:t>Illustrations</a:t>
            </a:r>
          </a:p>
        </p:txBody>
      </p:sp>
    </p:spTree>
    <p:extLst>
      <p:ext uri="{BB962C8B-B14F-4D97-AF65-F5344CB8AC3E}">
        <p14:creationId xmlns:p14="http://schemas.microsoft.com/office/powerpoint/2010/main" val="34320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B1A2ED-AF46-460E-B29A-2C4A51F235D2}"/>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E3780B2F-5EC3-4799-B4AA-821D5947016E}"/>
              </a:ext>
            </a:extLst>
          </p:cNvPr>
          <p:cNvSpPr>
            <a:spLocks noGrp="1"/>
          </p:cNvSpPr>
          <p:nvPr>
            <p:ph type="title"/>
          </p:nvPr>
        </p:nvSpPr>
        <p:spPr>
          <a:xfrm>
            <a:off x="691964" y="2376023"/>
            <a:ext cx="10808071" cy="923330"/>
          </a:xfrm>
        </p:spPr>
        <p:txBody>
          <a:bodyPr/>
          <a:lstStyle/>
          <a:p>
            <a:r>
              <a:rPr lang="en-US" dirty="0"/>
              <a:t>Scope </a:t>
            </a:r>
          </a:p>
        </p:txBody>
      </p:sp>
    </p:spTree>
    <p:extLst>
      <p:ext uri="{BB962C8B-B14F-4D97-AF65-F5344CB8AC3E}">
        <p14:creationId xmlns:p14="http://schemas.microsoft.com/office/powerpoint/2010/main" val="899448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Scope</a:t>
            </a:r>
          </a:p>
        </p:txBody>
      </p:sp>
      <p:sp>
        <p:nvSpPr>
          <p:cNvPr id="5" name="Text Placeholder 4"/>
          <p:cNvSpPr>
            <a:spLocks noGrp="1"/>
          </p:cNvSpPr>
          <p:nvPr>
            <p:ph type="body" sz="quarter" idx="12"/>
          </p:nvPr>
        </p:nvSpPr>
        <p:spPr>
          <a:xfrm>
            <a:off x="698460" y="2477409"/>
            <a:ext cx="10807700" cy="4098558"/>
          </a:xfrm>
        </p:spPr>
        <p:txBody>
          <a:bodyPr/>
          <a:lstStyle/>
          <a:p>
            <a:r>
              <a:rPr lang="en-US" dirty="0"/>
              <a:t>This document contains general principles and requirements for the </a:t>
            </a:r>
            <a:r>
              <a:rPr lang="en-US" b="1" dirty="0"/>
              <a:t>competence</a:t>
            </a:r>
            <a:r>
              <a:rPr lang="en-US" dirty="0"/>
              <a:t>, </a:t>
            </a:r>
            <a:r>
              <a:rPr lang="en-US" b="1" dirty="0"/>
              <a:t>consistent operation</a:t>
            </a:r>
            <a:r>
              <a:rPr lang="en-US" dirty="0"/>
              <a:t> and </a:t>
            </a:r>
            <a:r>
              <a:rPr lang="en-US" b="1" dirty="0"/>
              <a:t>impartiality</a:t>
            </a:r>
            <a:r>
              <a:rPr lang="en-US" dirty="0"/>
              <a:t> of bodies performing validation/verification as conformity assessment activities.</a:t>
            </a:r>
          </a:p>
          <a:p>
            <a:r>
              <a:rPr lang="en-US" dirty="0"/>
              <a:t>This document can be used as a basis for accreditation by accreditation bodies, peer assessment within peer assessment groups, or other forms of </a:t>
            </a:r>
            <a:r>
              <a:rPr lang="en-US" b="1" dirty="0"/>
              <a:t>recognition</a:t>
            </a:r>
            <a:r>
              <a:rPr lang="en-US" dirty="0"/>
              <a:t> of validation/verification bodies by international or regional organizations, governments, regulatory authorities, </a:t>
            </a:r>
            <a:r>
              <a:rPr lang="en-US" dirty="0" err="1"/>
              <a:t>programme</a:t>
            </a:r>
            <a:r>
              <a:rPr lang="en-US" dirty="0"/>
              <a:t> owners, industry bodies, </a:t>
            </a:r>
            <a:r>
              <a:rPr lang="de-DE" dirty="0" err="1"/>
              <a:t>companies</a:t>
            </a:r>
            <a:r>
              <a:rPr lang="de-DE" dirty="0"/>
              <a:t>, </a:t>
            </a:r>
            <a:r>
              <a:rPr lang="de-DE" dirty="0" err="1"/>
              <a:t>clients</a:t>
            </a:r>
            <a:r>
              <a:rPr lang="de-DE" dirty="0"/>
              <a:t> </a:t>
            </a:r>
            <a:r>
              <a:rPr lang="de-DE" dirty="0" err="1"/>
              <a:t>or</a:t>
            </a:r>
            <a:r>
              <a:rPr lang="de-DE" dirty="0"/>
              <a:t> </a:t>
            </a:r>
            <a:r>
              <a:rPr lang="de-DE" dirty="0" err="1"/>
              <a:t>consumers</a:t>
            </a:r>
            <a:r>
              <a:rPr lang="de-DE" dirty="0"/>
              <a:t>.</a:t>
            </a:r>
          </a:p>
        </p:txBody>
      </p:sp>
    </p:spTree>
    <p:extLst>
      <p:ext uri="{BB962C8B-B14F-4D97-AF65-F5344CB8AC3E}">
        <p14:creationId xmlns:p14="http://schemas.microsoft.com/office/powerpoint/2010/main" val="312665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B1A2ED-AF46-460E-B29A-2C4A51F235D2}"/>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E3780B2F-5EC3-4799-B4AA-821D5947016E}"/>
              </a:ext>
            </a:extLst>
          </p:cNvPr>
          <p:cNvSpPr>
            <a:spLocks noGrp="1"/>
          </p:cNvSpPr>
          <p:nvPr>
            <p:ph type="title"/>
          </p:nvPr>
        </p:nvSpPr>
        <p:spPr>
          <a:xfrm>
            <a:off x="691964" y="2376023"/>
            <a:ext cx="10808071" cy="1754326"/>
          </a:xfrm>
        </p:spPr>
        <p:txBody>
          <a:bodyPr/>
          <a:lstStyle/>
          <a:p>
            <a:r>
              <a:rPr lang="en-US" dirty="0"/>
              <a:t>Validation/verification </a:t>
            </a:r>
            <a:br>
              <a:rPr lang="en-US" dirty="0"/>
            </a:br>
            <a:r>
              <a:rPr lang="en-US" dirty="0"/>
              <a:t>as conformity assessment</a:t>
            </a:r>
          </a:p>
        </p:txBody>
      </p:sp>
    </p:spTree>
    <p:extLst>
      <p:ext uri="{BB962C8B-B14F-4D97-AF65-F5344CB8AC3E}">
        <p14:creationId xmlns:p14="http://schemas.microsoft.com/office/powerpoint/2010/main" val="138183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B1A2ED-AF46-460E-B29A-2C4A51F235D2}"/>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E3780B2F-5EC3-4799-B4AA-821D5947016E}"/>
              </a:ext>
            </a:extLst>
          </p:cNvPr>
          <p:cNvSpPr>
            <a:spLocks noGrp="1"/>
          </p:cNvSpPr>
          <p:nvPr>
            <p:ph type="title"/>
          </p:nvPr>
        </p:nvSpPr>
        <p:spPr>
          <a:xfrm>
            <a:off x="691964" y="2376023"/>
            <a:ext cx="10808071" cy="923330"/>
          </a:xfrm>
        </p:spPr>
        <p:txBody>
          <a:bodyPr/>
          <a:lstStyle/>
          <a:p>
            <a:r>
              <a:rPr lang="en-US" dirty="0"/>
              <a:t>Key terms &amp; definitions </a:t>
            </a:r>
          </a:p>
        </p:txBody>
      </p:sp>
    </p:spTree>
    <p:extLst>
      <p:ext uri="{BB962C8B-B14F-4D97-AF65-F5344CB8AC3E}">
        <p14:creationId xmlns:p14="http://schemas.microsoft.com/office/powerpoint/2010/main" val="3160985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Terms and definitions</a:t>
            </a:r>
          </a:p>
        </p:txBody>
      </p:sp>
      <p:sp>
        <p:nvSpPr>
          <p:cNvPr id="5" name="Text Placeholder 4"/>
          <p:cNvSpPr>
            <a:spLocks noGrp="1"/>
          </p:cNvSpPr>
          <p:nvPr>
            <p:ph type="body" sz="quarter" idx="12"/>
          </p:nvPr>
        </p:nvSpPr>
        <p:spPr>
          <a:xfrm>
            <a:off x="719138" y="1910481"/>
            <a:ext cx="10807700" cy="4095480"/>
          </a:xfrm>
        </p:spPr>
        <p:txBody>
          <a:bodyPr/>
          <a:lstStyle/>
          <a:p>
            <a:r>
              <a:rPr lang="en-GB" b="1" dirty="0"/>
              <a:t>claim	</a:t>
            </a:r>
            <a:r>
              <a:rPr lang="en-GB" dirty="0"/>
              <a:t/>
            </a:r>
            <a:br>
              <a:rPr lang="en-GB" dirty="0"/>
            </a:br>
            <a:r>
              <a:rPr lang="en-US" dirty="0"/>
              <a:t>information declared by the client</a:t>
            </a:r>
          </a:p>
          <a:p>
            <a:pPr marL="457200" indent="-457200">
              <a:buFont typeface="Wingdings" panose="05000000000000000000" pitchFamily="2" charset="2"/>
              <a:buChar char="§"/>
            </a:pPr>
            <a:r>
              <a:rPr lang="en-US" dirty="0"/>
              <a:t>object </a:t>
            </a:r>
            <a:r>
              <a:rPr lang="en-GB" dirty="0"/>
              <a:t>of conformity assessment</a:t>
            </a:r>
            <a:endParaRPr lang="en-US" dirty="0"/>
          </a:p>
          <a:p>
            <a:pPr marL="457200" indent="-457200">
              <a:buFont typeface="Wingdings" panose="05000000000000000000" pitchFamily="2" charset="2"/>
              <a:buChar char="§"/>
            </a:pPr>
            <a:r>
              <a:rPr lang="en-US" dirty="0"/>
              <a:t>representing a situation at a point in time or covering a period of time</a:t>
            </a:r>
          </a:p>
          <a:p>
            <a:pPr marL="457200" indent="-457200">
              <a:buFont typeface="Wingdings" panose="05000000000000000000" pitchFamily="2" charset="2"/>
              <a:buChar char="§"/>
            </a:pPr>
            <a:r>
              <a:rPr lang="en-US" dirty="0"/>
              <a:t>clearly identifiable and capable of consistent evaluation or measurement against specified requirements by a validation/verification body</a:t>
            </a:r>
          </a:p>
          <a:p>
            <a:pPr marL="457200" indent="-457200">
              <a:buFont typeface="Wingdings" panose="05000000000000000000" pitchFamily="2" charset="2"/>
              <a:buChar char="§"/>
            </a:pPr>
            <a:r>
              <a:rPr lang="en-US" dirty="0"/>
              <a:t>synonyms (report, statement, declaration, project plan, data...)</a:t>
            </a:r>
            <a:endParaRPr lang="en-GB" dirty="0"/>
          </a:p>
        </p:txBody>
      </p:sp>
    </p:spTree>
    <p:extLst>
      <p:ext uri="{BB962C8B-B14F-4D97-AF65-F5344CB8AC3E}">
        <p14:creationId xmlns:p14="http://schemas.microsoft.com/office/powerpoint/2010/main" val="2639981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Terms and definitions</a:t>
            </a:r>
          </a:p>
        </p:txBody>
      </p:sp>
      <p:sp>
        <p:nvSpPr>
          <p:cNvPr id="5" name="Text Placeholder 4"/>
          <p:cNvSpPr>
            <a:spLocks noGrp="1"/>
          </p:cNvSpPr>
          <p:nvPr>
            <p:ph type="body" sz="quarter" idx="12"/>
          </p:nvPr>
        </p:nvSpPr>
        <p:spPr>
          <a:xfrm>
            <a:off x="719138" y="1910481"/>
            <a:ext cx="10807700" cy="4223720"/>
          </a:xfrm>
        </p:spPr>
        <p:txBody>
          <a:bodyPr/>
          <a:lstStyle/>
          <a:p>
            <a:r>
              <a:rPr lang="en-US" b="1" dirty="0"/>
              <a:t>client</a:t>
            </a:r>
            <a:br>
              <a:rPr lang="en-US" b="1" dirty="0"/>
            </a:br>
            <a:r>
              <a:rPr lang="en-US" dirty="0"/>
              <a:t>organization or person requesting validation/verification</a:t>
            </a:r>
          </a:p>
          <a:p>
            <a:endParaRPr lang="en-US" dirty="0"/>
          </a:p>
          <a:p>
            <a:r>
              <a:rPr lang="en-GB" b="1" dirty="0"/>
              <a:t>validation statement</a:t>
            </a:r>
            <a:r>
              <a:rPr lang="en-GB" dirty="0"/>
              <a:t> / </a:t>
            </a:r>
            <a:r>
              <a:rPr lang="en-GB" b="1" dirty="0"/>
              <a:t>verification statement</a:t>
            </a:r>
            <a:br>
              <a:rPr lang="en-GB" b="1" dirty="0"/>
            </a:br>
            <a:r>
              <a:rPr lang="en-US" dirty="0"/>
              <a:t>declaration by the validation/verification body of the outcome of the validation/verification process</a:t>
            </a:r>
            <a:endParaRPr lang="en-GB" dirty="0"/>
          </a:p>
          <a:p>
            <a:pPr marL="457200" indent="-457200">
              <a:buFont typeface="Wingdings" panose="05000000000000000000" pitchFamily="2" charset="2"/>
              <a:buChar char="§"/>
            </a:pPr>
            <a:r>
              <a:rPr lang="en-GB" dirty="0"/>
              <a:t>statement of conformity, reflecting situation at time of issue </a:t>
            </a:r>
          </a:p>
          <a:p>
            <a:pPr marL="457200" indent="-457200">
              <a:buFont typeface="Wingdings" panose="05000000000000000000" pitchFamily="2" charset="2"/>
              <a:buChar char="§"/>
            </a:pPr>
            <a:r>
              <a:rPr lang="en-GB" dirty="0"/>
              <a:t>confirming or not confirming the claim, with or without comments</a:t>
            </a:r>
          </a:p>
          <a:p>
            <a:pPr marL="457200" indent="-457200">
              <a:buFont typeface="Wingdings" panose="05000000000000000000" pitchFamily="2" charset="2"/>
              <a:buChar char="§"/>
            </a:pPr>
            <a:r>
              <a:rPr lang="en-US" dirty="0"/>
              <a:t>synonyms (</a:t>
            </a:r>
            <a:r>
              <a:rPr lang="de-DE" dirty="0" err="1"/>
              <a:t>decision</a:t>
            </a:r>
            <a:r>
              <a:rPr lang="de-DE" dirty="0"/>
              <a:t>, </a:t>
            </a:r>
            <a:r>
              <a:rPr lang="de-DE" dirty="0" err="1"/>
              <a:t>opinion</a:t>
            </a:r>
            <a:r>
              <a:rPr lang="de-DE" dirty="0"/>
              <a:t>, </a:t>
            </a:r>
            <a:r>
              <a:rPr lang="de-DE" dirty="0" err="1"/>
              <a:t>report</a:t>
            </a:r>
            <a:r>
              <a:rPr lang="de-DE" dirty="0"/>
              <a:t>…</a:t>
            </a:r>
            <a:r>
              <a:rPr lang="en-US" dirty="0"/>
              <a:t>)</a:t>
            </a:r>
          </a:p>
        </p:txBody>
      </p:sp>
    </p:spTree>
    <p:extLst>
      <p:ext uri="{BB962C8B-B14F-4D97-AF65-F5344CB8AC3E}">
        <p14:creationId xmlns:p14="http://schemas.microsoft.com/office/powerpoint/2010/main" val="2046439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Terms and definitions</a:t>
            </a:r>
          </a:p>
        </p:txBody>
      </p:sp>
      <p:sp>
        <p:nvSpPr>
          <p:cNvPr id="5" name="Text Placeholder 4"/>
          <p:cNvSpPr>
            <a:spLocks noGrp="1"/>
          </p:cNvSpPr>
          <p:nvPr>
            <p:ph type="body" sz="quarter" idx="12"/>
          </p:nvPr>
        </p:nvSpPr>
        <p:spPr>
          <a:xfrm>
            <a:off x="719138" y="1910481"/>
            <a:ext cx="10807700" cy="3191643"/>
          </a:xfrm>
        </p:spPr>
        <p:txBody>
          <a:bodyPr/>
          <a:lstStyle/>
          <a:p>
            <a:r>
              <a:rPr lang="en-GB" b="1" dirty="0"/>
              <a:t>validation</a:t>
            </a:r>
            <a:br>
              <a:rPr lang="en-GB" b="1" dirty="0"/>
            </a:br>
            <a:r>
              <a:rPr lang="en-US" dirty="0"/>
              <a:t>confirmation of a claim, through the provision of objective evidence, that the requirements for a specific intended future use or application have been fulfilled</a:t>
            </a:r>
          </a:p>
          <a:p>
            <a:pPr marL="457200" indent="-457200">
              <a:buFont typeface="Wingdings" panose="05000000000000000000" pitchFamily="2" charset="2"/>
              <a:buChar char="§"/>
            </a:pPr>
            <a:r>
              <a:rPr lang="en-GB" dirty="0"/>
              <a:t>conformity assessment activity</a:t>
            </a:r>
          </a:p>
          <a:p>
            <a:pPr marL="457200" indent="-457200">
              <a:buFont typeface="Wingdings" panose="05000000000000000000" pitchFamily="2" charset="2"/>
              <a:buChar char="§"/>
            </a:pPr>
            <a:r>
              <a:rPr lang="en-GB" dirty="0"/>
              <a:t>confirmation of plausibility</a:t>
            </a:r>
            <a:endParaRPr lang="en-US" dirty="0"/>
          </a:p>
          <a:p>
            <a:endParaRPr lang="en-US" dirty="0"/>
          </a:p>
        </p:txBody>
      </p:sp>
    </p:spTree>
    <p:extLst>
      <p:ext uri="{BB962C8B-B14F-4D97-AF65-F5344CB8AC3E}">
        <p14:creationId xmlns:p14="http://schemas.microsoft.com/office/powerpoint/2010/main" val="37997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Terms and definitions</a:t>
            </a:r>
          </a:p>
        </p:txBody>
      </p:sp>
      <p:sp>
        <p:nvSpPr>
          <p:cNvPr id="5" name="Text Placeholder 4"/>
          <p:cNvSpPr>
            <a:spLocks noGrp="1"/>
          </p:cNvSpPr>
          <p:nvPr>
            <p:ph type="body" sz="quarter" idx="12"/>
          </p:nvPr>
        </p:nvSpPr>
        <p:spPr>
          <a:xfrm>
            <a:off x="719138" y="1910481"/>
            <a:ext cx="10807700" cy="4739759"/>
          </a:xfrm>
        </p:spPr>
        <p:txBody>
          <a:bodyPr/>
          <a:lstStyle/>
          <a:p>
            <a:r>
              <a:rPr lang="en-US" b="1" dirty="0"/>
              <a:t>verification</a:t>
            </a:r>
            <a:br>
              <a:rPr lang="en-US" b="1" dirty="0"/>
            </a:br>
            <a:r>
              <a:rPr lang="en-US" dirty="0"/>
              <a:t>confirmation of a claim, through the provision of objective evidence, that specified requirements have been fulfilled</a:t>
            </a:r>
          </a:p>
          <a:p>
            <a:pPr marL="457200" indent="-457200">
              <a:buFont typeface="Wingdings" panose="05000000000000000000" pitchFamily="2" charset="2"/>
              <a:buChar char="§"/>
            </a:pPr>
            <a:r>
              <a:rPr lang="en-GB" dirty="0"/>
              <a:t>conformity assessment activity</a:t>
            </a:r>
          </a:p>
          <a:p>
            <a:pPr marL="457200" indent="-457200">
              <a:buFont typeface="Wingdings" panose="05000000000000000000" pitchFamily="2" charset="2"/>
              <a:buChar char="§"/>
            </a:pPr>
            <a:r>
              <a:rPr lang="en-GB" dirty="0"/>
              <a:t>confirmation of truthfulness</a:t>
            </a:r>
            <a:endParaRPr lang="en-US" dirty="0"/>
          </a:p>
          <a:p>
            <a:endParaRPr lang="en-US" dirty="0"/>
          </a:p>
          <a:p>
            <a:r>
              <a:rPr lang="en-US" b="1" dirty="0"/>
              <a:t>validation body</a:t>
            </a:r>
            <a:r>
              <a:rPr lang="en-US" dirty="0"/>
              <a:t> / </a:t>
            </a:r>
            <a:r>
              <a:rPr lang="en-US" b="1" dirty="0"/>
              <a:t>verification body</a:t>
            </a:r>
            <a:br>
              <a:rPr lang="en-US" b="1" dirty="0"/>
            </a:br>
            <a:r>
              <a:rPr lang="en-US" dirty="0" err="1"/>
              <a:t>body</a:t>
            </a:r>
            <a:r>
              <a:rPr lang="en-US" dirty="0"/>
              <a:t> that performs validation/verification</a:t>
            </a:r>
          </a:p>
          <a:p>
            <a:pPr marL="457200" indent="-457200">
              <a:buFont typeface="Wingdings" panose="05000000000000000000" pitchFamily="2" charset="2"/>
              <a:buChar char="§"/>
            </a:pPr>
            <a:r>
              <a:rPr lang="en-US" dirty="0"/>
              <a:t>conformity assessment body, organization or part of an organization</a:t>
            </a:r>
            <a:endParaRPr lang="en-GB" dirty="0"/>
          </a:p>
        </p:txBody>
      </p:sp>
    </p:spTree>
    <p:extLst>
      <p:ext uri="{BB962C8B-B14F-4D97-AF65-F5344CB8AC3E}">
        <p14:creationId xmlns:p14="http://schemas.microsoft.com/office/powerpoint/2010/main" val="2324199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Terms and definitions</a:t>
            </a:r>
          </a:p>
        </p:txBody>
      </p:sp>
      <p:sp>
        <p:nvSpPr>
          <p:cNvPr id="5" name="Text Placeholder 4"/>
          <p:cNvSpPr>
            <a:spLocks noGrp="1"/>
          </p:cNvSpPr>
          <p:nvPr>
            <p:ph type="body" sz="quarter" idx="12"/>
          </p:nvPr>
        </p:nvSpPr>
        <p:spPr>
          <a:xfrm>
            <a:off x="719138" y="1910481"/>
            <a:ext cx="10807700" cy="4095480"/>
          </a:xfrm>
        </p:spPr>
        <p:txBody>
          <a:bodyPr/>
          <a:lstStyle/>
          <a:p>
            <a:r>
              <a:rPr lang="en-US" b="1" dirty="0"/>
              <a:t>validation </a:t>
            </a:r>
            <a:r>
              <a:rPr lang="en-US" b="1" dirty="0" err="1"/>
              <a:t>programme</a:t>
            </a:r>
            <a:r>
              <a:rPr lang="en-US" dirty="0"/>
              <a:t> / </a:t>
            </a:r>
            <a:r>
              <a:rPr lang="en-US" b="1" dirty="0"/>
              <a:t>verification </a:t>
            </a:r>
            <a:r>
              <a:rPr lang="en-US" b="1" dirty="0" err="1"/>
              <a:t>programme</a:t>
            </a:r>
            <a:r>
              <a:rPr lang="en-US" dirty="0"/>
              <a:t/>
            </a:r>
            <a:br>
              <a:rPr lang="en-US" dirty="0"/>
            </a:br>
            <a:r>
              <a:rPr lang="en-US" dirty="0"/>
              <a:t>rules, procedures and management for carrying out validation/verification activities in a specific sector</a:t>
            </a:r>
          </a:p>
          <a:p>
            <a:pPr marL="457200" indent="-457200">
              <a:buFont typeface="Wingdings" panose="05000000000000000000" pitchFamily="2" charset="2"/>
              <a:buChar char="§"/>
            </a:pPr>
            <a:r>
              <a:rPr lang="en-US" dirty="0"/>
              <a:t>conformity assessment scheme</a:t>
            </a:r>
          </a:p>
          <a:p>
            <a:pPr marL="457200" indent="-457200">
              <a:buFont typeface="Wingdings" panose="05000000000000000000" pitchFamily="2" charset="2"/>
              <a:buChar char="§"/>
            </a:pPr>
            <a:r>
              <a:rPr lang="en-US" dirty="0"/>
              <a:t>international, regional, national, sub-national, sector-specific</a:t>
            </a:r>
          </a:p>
          <a:p>
            <a:endParaRPr lang="en-US" dirty="0"/>
          </a:p>
          <a:p>
            <a:r>
              <a:rPr lang="en-US" b="1" dirty="0" err="1"/>
              <a:t>programme</a:t>
            </a:r>
            <a:r>
              <a:rPr lang="en-US" b="1" dirty="0"/>
              <a:t> owner</a:t>
            </a:r>
            <a:r>
              <a:rPr lang="en-US" dirty="0"/>
              <a:t/>
            </a:r>
            <a:br>
              <a:rPr lang="en-US" dirty="0"/>
            </a:br>
            <a:r>
              <a:rPr lang="en-US" dirty="0"/>
              <a:t>person or organization responsible for developing and maintaining a specific validation/verification </a:t>
            </a:r>
            <a:r>
              <a:rPr lang="en-US" dirty="0" err="1"/>
              <a:t>programme</a:t>
            </a:r>
            <a:endParaRPr lang="en-US" dirty="0"/>
          </a:p>
        </p:txBody>
      </p:sp>
    </p:spTree>
    <p:extLst>
      <p:ext uri="{BB962C8B-B14F-4D97-AF65-F5344CB8AC3E}">
        <p14:creationId xmlns:p14="http://schemas.microsoft.com/office/powerpoint/2010/main" val="4265535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Terms and definitions</a:t>
            </a:r>
          </a:p>
        </p:txBody>
      </p:sp>
      <p:sp>
        <p:nvSpPr>
          <p:cNvPr id="5" name="Text Placeholder 4"/>
          <p:cNvSpPr>
            <a:spLocks noGrp="1"/>
          </p:cNvSpPr>
          <p:nvPr>
            <p:ph type="body" sz="quarter" idx="12"/>
          </p:nvPr>
        </p:nvSpPr>
        <p:spPr>
          <a:xfrm>
            <a:off x="719138" y="1910481"/>
            <a:ext cx="10807700" cy="3707682"/>
          </a:xfrm>
        </p:spPr>
        <p:txBody>
          <a:bodyPr/>
          <a:lstStyle/>
          <a:p>
            <a:r>
              <a:rPr lang="en-US" b="1" dirty="0"/>
              <a:t>scope of validation/verification</a:t>
            </a:r>
            <a:br>
              <a:rPr lang="en-US" b="1" dirty="0"/>
            </a:br>
            <a:r>
              <a:rPr lang="en-US" dirty="0"/>
              <a:t>identification of:</a:t>
            </a:r>
          </a:p>
          <a:p>
            <a:pPr marL="457200" indent="-457200">
              <a:buFont typeface="Symbol" panose="05050102010706020507" pitchFamily="18" charset="2"/>
              <a:buChar char="-"/>
            </a:pPr>
            <a:r>
              <a:rPr lang="en-US" dirty="0"/>
              <a:t>the claim to be the object of validation or verification, including the boundaries of the claim</a:t>
            </a:r>
          </a:p>
          <a:p>
            <a:pPr marL="457200" indent="-457200">
              <a:buFont typeface="Symbol" panose="05050102010706020507" pitchFamily="18" charset="2"/>
              <a:buChar char="-"/>
            </a:pPr>
            <a:r>
              <a:rPr lang="en-US" dirty="0"/>
              <a:t>the applicable validation/verification </a:t>
            </a:r>
            <a:r>
              <a:rPr lang="en-US" dirty="0" err="1"/>
              <a:t>programme</a:t>
            </a:r>
            <a:endParaRPr lang="en-US" dirty="0"/>
          </a:p>
          <a:p>
            <a:pPr marL="457200" indent="-457200">
              <a:buFont typeface="Symbol" panose="05050102010706020507" pitchFamily="18" charset="2"/>
              <a:buChar char="-"/>
            </a:pPr>
            <a:r>
              <a:rPr lang="en-US" dirty="0"/>
              <a:t>the standards and other normative documents, including their date of publication, to which the claim is validated/verified</a:t>
            </a:r>
          </a:p>
          <a:p>
            <a:pPr marL="457200" indent="-457200">
              <a:buFont typeface="Symbol" panose="05050102010706020507" pitchFamily="18" charset="2"/>
              <a:buChar char="-"/>
            </a:pPr>
            <a:endParaRPr lang="en-GB" dirty="0"/>
          </a:p>
        </p:txBody>
      </p:sp>
    </p:spTree>
    <p:extLst>
      <p:ext uri="{BB962C8B-B14F-4D97-AF65-F5344CB8AC3E}">
        <p14:creationId xmlns:p14="http://schemas.microsoft.com/office/powerpoint/2010/main" val="2043840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Terms and definitions</a:t>
            </a:r>
          </a:p>
        </p:txBody>
      </p:sp>
      <p:sp>
        <p:nvSpPr>
          <p:cNvPr id="5" name="Text Placeholder 4"/>
          <p:cNvSpPr>
            <a:spLocks noGrp="1"/>
          </p:cNvSpPr>
          <p:nvPr>
            <p:ph type="body" sz="quarter" idx="12"/>
          </p:nvPr>
        </p:nvSpPr>
        <p:spPr>
          <a:xfrm>
            <a:off x="719138" y="1910481"/>
            <a:ext cx="10807700" cy="4355038"/>
          </a:xfrm>
        </p:spPr>
        <p:txBody>
          <a:bodyPr/>
          <a:lstStyle/>
          <a:p>
            <a:r>
              <a:rPr lang="en-US" b="1" dirty="0"/>
              <a:t>consultancy</a:t>
            </a:r>
            <a:br>
              <a:rPr lang="en-US" b="1" dirty="0"/>
            </a:br>
            <a:r>
              <a:rPr lang="en-US" dirty="0"/>
              <a:t>participation in establishing the claim that will be the object of validation/verification</a:t>
            </a:r>
          </a:p>
          <a:p>
            <a:pPr marL="457200" indent="-457200">
              <a:buFont typeface="Wingdings" panose="05000000000000000000" pitchFamily="2" charset="2"/>
              <a:buChar char="§"/>
            </a:pPr>
            <a:r>
              <a:rPr lang="en-US" dirty="0"/>
              <a:t>activities of validation/verification bodies, their personnel and organizations related or linked to the validation/verification bodies</a:t>
            </a:r>
          </a:p>
          <a:p>
            <a:pPr marL="457200" indent="-457200">
              <a:buFont typeface="Wingdings" panose="05000000000000000000" pitchFamily="2" charset="2"/>
              <a:buChar char="§"/>
            </a:pPr>
            <a:r>
              <a:rPr lang="en-US" dirty="0"/>
              <a:t>involvement in design of the object leading to the claim or providing object specific expertise that supports the preparation of the claim</a:t>
            </a:r>
          </a:p>
          <a:p>
            <a:pPr marL="457200" indent="-457200">
              <a:buFont typeface="Wingdings" panose="05000000000000000000" pitchFamily="2" charset="2"/>
              <a:buChar char="§"/>
            </a:pPr>
            <a:r>
              <a:rPr lang="en-US" dirty="0"/>
              <a:t>generic information (e.g. during training) is not considered consultancy, provided that no client specific solutions are given</a:t>
            </a:r>
          </a:p>
        </p:txBody>
      </p:sp>
    </p:spTree>
    <p:extLst>
      <p:ext uri="{BB962C8B-B14F-4D97-AF65-F5344CB8AC3E}">
        <p14:creationId xmlns:p14="http://schemas.microsoft.com/office/powerpoint/2010/main" val="609879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Terms and definitions</a:t>
            </a:r>
          </a:p>
        </p:txBody>
      </p:sp>
      <p:sp>
        <p:nvSpPr>
          <p:cNvPr id="5" name="Text Placeholder 4"/>
          <p:cNvSpPr>
            <a:spLocks noGrp="1"/>
          </p:cNvSpPr>
          <p:nvPr>
            <p:ph type="body" sz="quarter" idx="12"/>
          </p:nvPr>
        </p:nvSpPr>
        <p:spPr>
          <a:xfrm>
            <a:off x="719138" y="1910481"/>
            <a:ext cx="10807700" cy="4223720"/>
          </a:xfrm>
        </p:spPr>
        <p:txBody>
          <a:bodyPr/>
          <a:lstStyle/>
          <a:p>
            <a:r>
              <a:rPr lang="en-US" b="1" dirty="0"/>
              <a:t>level of assurance</a:t>
            </a:r>
            <a:r>
              <a:rPr lang="en-US" dirty="0"/>
              <a:t/>
            </a:r>
            <a:br>
              <a:rPr lang="en-US" dirty="0"/>
            </a:br>
            <a:r>
              <a:rPr lang="en-US" dirty="0"/>
              <a:t>degree of confidence in the claim</a:t>
            </a:r>
          </a:p>
          <a:p>
            <a:pPr marL="457200" indent="-457200">
              <a:buFont typeface="Wingdings" panose="05000000000000000000" pitchFamily="2" charset="2"/>
              <a:buChar char="§"/>
            </a:pPr>
            <a:r>
              <a:rPr lang="en-US" dirty="0"/>
              <a:t>according to the </a:t>
            </a:r>
            <a:r>
              <a:rPr lang="en-GB" dirty="0"/>
              <a:t>programme</a:t>
            </a:r>
            <a:r>
              <a:rPr lang="en-US" dirty="0"/>
              <a:t> (e.g. absolute, reasonable, limited)</a:t>
            </a:r>
          </a:p>
          <a:p>
            <a:endParaRPr lang="en-US" dirty="0"/>
          </a:p>
          <a:p>
            <a:r>
              <a:rPr lang="en-US" b="1" dirty="0"/>
              <a:t>material</a:t>
            </a:r>
            <a:r>
              <a:rPr lang="en-US" dirty="0"/>
              <a:t/>
            </a:r>
            <a:br>
              <a:rPr lang="en-US" dirty="0"/>
            </a:br>
            <a:r>
              <a:rPr lang="en-US" dirty="0"/>
              <a:t>significant to intended users</a:t>
            </a:r>
          </a:p>
          <a:p>
            <a:pPr marL="457200" indent="-457200">
              <a:buFont typeface="Wingdings" panose="05000000000000000000" pitchFamily="2" charset="2"/>
              <a:buChar char="§"/>
            </a:pPr>
            <a:r>
              <a:rPr lang="en-US" dirty="0"/>
              <a:t>influence on the reliability of the claim or decisions made by intended user</a:t>
            </a:r>
          </a:p>
          <a:p>
            <a:pPr marL="457200" indent="-457200">
              <a:buFont typeface="Wingdings" panose="05000000000000000000" pitchFamily="2" charset="2"/>
              <a:buChar char="§"/>
            </a:pPr>
            <a:r>
              <a:rPr lang="en-US" dirty="0"/>
              <a:t>qualitative or quantitative</a:t>
            </a:r>
          </a:p>
        </p:txBody>
      </p:sp>
    </p:spTree>
    <p:extLst>
      <p:ext uri="{BB962C8B-B14F-4D97-AF65-F5344CB8AC3E}">
        <p14:creationId xmlns:p14="http://schemas.microsoft.com/office/powerpoint/2010/main" val="1037219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B1A2ED-AF46-460E-B29A-2C4A51F235D2}"/>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E3780B2F-5EC3-4799-B4AA-821D5947016E}"/>
              </a:ext>
            </a:extLst>
          </p:cNvPr>
          <p:cNvSpPr>
            <a:spLocks noGrp="1"/>
          </p:cNvSpPr>
          <p:nvPr>
            <p:ph type="title"/>
          </p:nvPr>
        </p:nvSpPr>
        <p:spPr>
          <a:xfrm>
            <a:off x="691964" y="2376023"/>
            <a:ext cx="10808071" cy="923330"/>
          </a:xfrm>
        </p:spPr>
        <p:txBody>
          <a:bodyPr/>
          <a:lstStyle/>
          <a:p>
            <a:r>
              <a:rPr lang="en-US" dirty="0"/>
              <a:t>Principles</a:t>
            </a:r>
          </a:p>
        </p:txBody>
      </p:sp>
    </p:spTree>
    <p:extLst>
      <p:ext uri="{BB962C8B-B14F-4D97-AF65-F5344CB8AC3E}">
        <p14:creationId xmlns:p14="http://schemas.microsoft.com/office/powerpoint/2010/main" val="26240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Validation/verification as conformity assessment</a:t>
            </a:r>
          </a:p>
        </p:txBody>
      </p:sp>
      <p:sp>
        <p:nvSpPr>
          <p:cNvPr id="5" name="Text Placeholder 4"/>
          <p:cNvSpPr>
            <a:spLocks noGrp="1"/>
          </p:cNvSpPr>
          <p:nvPr>
            <p:ph type="body" sz="quarter" idx="12"/>
          </p:nvPr>
        </p:nvSpPr>
        <p:spPr>
          <a:xfrm>
            <a:off x="719138" y="1910481"/>
            <a:ext cx="10807700" cy="996170"/>
          </a:xfrm>
        </p:spPr>
        <p:txBody>
          <a:bodyPr/>
          <a:lstStyle/>
          <a:p>
            <a:r>
              <a:rPr lang="en-GB" u="sng" dirty="0"/>
              <a:t>CASCO Toolbox</a:t>
            </a:r>
            <a:r>
              <a:rPr lang="en-GB" dirty="0"/>
              <a:t>:</a:t>
            </a:r>
          </a:p>
          <a:p>
            <a:endParaRPr lang="en-GB" dirty="0"/>
          </a:p>
        </p:txBody>
      </p:sp>
      <p:sp>
        <p:nvSpPr>
          <p:cNvPr id="6" name="Flussdiagramm: Prozess 5"/>
          <p:cNvSpPr/>
          <p:nvPr/>
        </p:nvSpPr>
        <p:spPr>
          <a:xfrm>
            <a:off x="1286760" y="2558598"/>
            <a:ext cx="9916998" cy="647700"/>
          </a:xfrm>
          <a:prstGeom prst="flowChartProcess">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solidFill>
                  <a:schemeClr val="tx1"/>
                </a:solidFill>
              </a:rPr>
              <a:t>Requirements for </a:t>
            </a:r>
            <a:r>
              <a:rPr lang="en-GB" sz="1400" b="1" dirty="0">
                <a:solidFill>
                  <a:schemeClr val="tx1"/>
                </a:solidFill>
              </a:rPr>
              <a:t>accreditation</a:t>
            </a:r>
            <a:r>
              <a:rPr lang="en-GB" sz="1400" dirty="0">
                <a:solidFill>
                  <a:schemeClr val="tx1"/>
                </a:solidFill>
              </a:rPr>
              <a:t> bodies </a:t>
            </a:r>
          </a:p>
          <a:p>
            <a:pPr algn="ctr" eaLnBrk="1" hangingPunct="1">
              <a:defRPr/>
            </a:pPr>
            <a:r>
              <a:rPr lang="en-GB" sz="1400" dirty="0">
                <a:solidFill>
                  <a:schemeClr val="tx1"/>
                </a:solidFill>
              </a:rPr>
              <a:t>ISO/IEC 17011 (2017)</a:t>
            </a:r>
          </a:p>
        </p:txBody>
      </p:sp>
      <p:sp>
        <p:nvSpPr>
          <p:cNvPr id="8" name="Flussdiagramm: Prozess 7"/>
          <p:cNvSpPr/>
          <p:nvPr/>
        </p:nvSpPr>
        <p:spPr>
          <a:xfrm>
            <a:off x="3053922" y="3372712"/>
            <a:ext cx="1504573" cy="2805112"/>
          </a:xfrm>
          <a:prstGeom prst="flowChartProcess">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GB" sz="1400" dirty="0" smtClean="0">
              <a:solidFill>
                <a:schemeClr val="tx1"/>
              </a:solidFill>
            </a:endParaRPr>
          </a:p>
          <a:p>
            <a:pPr algn="ctr" eaLnBrk="1" hangingPunct="1">
              <a:defRPr/>
            </a:pPr>
            <a:r>
              <a:rPr lang="en-GB" sz="1400" dirty="0" smtClean="0">
                <a:solidFill>
                  <a:schemeClr val="tx1"/>
                </a:solidFill>
              </a:rPr>
              <a:t>Requirements </a:t>
            </a:r>
            <a:r>
              <a:rPr lang="en-GB" sz="1400" dirty="0">
                <a:solidFill>
                  <a:schemeClr val="tx1"/>
                </a:solidFill>
              </a:rPr>
              <a:t>for</a:t>
            </a:r>
          </a:p>
          <a:p>
            <a:pPr algn="ctr" eaLnBrk="1" hangingPunct="1">
              <a:defRPr/>
            </a:pPr>
            <a:endParaRPr lang="en-GB" sz="1400" b="1" dirty="0">
              <a:solidFill>
                <a:schemeClr val="tx1"/>
              </a:solidFill>
            </a:endParaRPr>
          </a:p>
          <a:p>
            <a:pPr algn="ctr" eaLnBrk="1" hangingPunct="1">
              <a:defRPr/>
            </a:pPr>
            <a:r>
              <a:rPr lang="en-GB" sz="1400" b="1" dirty="0">
                <a:solidFill>
                  <a:schemeClr val="tx1"/>
                </a:solidFill>
              </a:rPr>
              <a:t>inspection</a:t>
            </a:r>
            <a:r>
              <a:rPr lang="en-GB" sz="1400" dirty="0">
                <a:solidFill>
                  <a:schemeClr val="tx1"/>
                </a:solidFill>
              </a:rPr>
              <a:t> bodies</a:t>
            </a:r>
          </a:p>
          <a:p>
            <a:pPr algn="ctr" eaLnBrk="1" hangingPunct="1">
              <a:defRPr/>
            </a:pPr>
            <a:endParaRPr lang="en-GB" sz="1400" b="1" dirty="0">
              <a:solidFill>
                <a:schemeClr val="tx1"/>
              </a:solidFill>
            </a:endParaRPr>
          </a:p>
          <a:p>
            <a:pPr algn="ctr" eaLnBrk="1" hangingPunct="1">
              <a:defRPr/>
            </a:pPr>
            <a:endParaRPr lang="en-GB" sz="1400" dirty="0">
              <a:solidFill>
                <a:schemeClr val="tx1"/>
              </a:solidFill>
            </a:endParaRPr>
          </a:p>
          <a:p>
            <a:pPr algn="ctr" eaLnBrk="1" hangingPunct="1">
              <a:defRPr/>
            </a:pPr>
            <a:endParaRPr lang="en-GB" sz="1400" b="1" dirty="0">
              <a:solidFill>
                <a:schemeClr val="tx1"/>
              </a:solidFill>
            </a:endParaRPr>
          </a:p>
          <a:p>
            <a:pPr algn="ctr" eaLnBrk="1" hangingPunct="1">
              <a:defRPr/>
            </a:pPr>
            <a:r>
              <a:rPr lang="en-GB" sz="1400" dirty="0">
                <a:solidFill>
                  <a:schemeClr val="tx1"/>
                </a:solidFill>
              </a:rPr>
              <a:t>ISO/IEC 17020</a:t>
            </a:r>
          </a:p>
          <a:p>
            <a:pPr algn="ctr" eaLnBrk="1" hangingPunct="1">
              <a:defRPr/>
            </a:pPr>
            <a:r>
              <a:rPr lang="en-GB" sz="1400" dirty="0">
                <a:solidFill>
                  <a:schemeClr val="tx1"/>
                </a:solidFill>
              </a:rPr>
              <a:t>(2012)</a:t>
            </a:r>
          </a:p>
        </p:txBody>
      </p:sp>
      <p:sp>
        <p:nvSpPr>
          <p:cNvPr id="9" name="Flussdiagramm: Prozess 8"/>
          <p:cNvSpPr/>
          <p:nvPr/>
        </p:nvSpPr>
        <p:spPr>
          <a:xfrm>
            <a:off x="6497871" y="3372712"/>
            <a:ext cx="4705886" cy="539750"/>
          </a:xfrm>
          <a:prstGeom prst="flowChartProcess">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solidFill>
                  <a:schemeClr val="tx1"/>
                </a:solidFill>
              </a:rPr>
              <a:t>Requirements for </a:t>
            </a:r>
            <a:r>
              <a:rPr lang="en-GB" sz="1400" b="1" dirty="0">
                <a:solidFill>
                  <a:schemeClr val="tx1"/>
                </a:solidFill>
              </a:rPr>
              <a:t>certification</a:t>
            </a:r>
            <a:r>
              <a:rPr lang="en-GB" sz="1400" dirty="0">
                <a:solidFill>
                  <a:schemeClr val="tx1"/>
                </a:solidFill>
              </a:rPr>
              <a:t> bodies</a:t>
            </a:r>
          </a:p>
        </p:txBody>
      </p:sp>
      <p:sp>
        <p:nvSpPr>
          <p:cNvPr id="10" name="Flussdiagramm: Prozess 9"/>
          <p:cNvSpPr/>
          <p:nvPr/>
        </p:nvSpPr>
        <p:spPr>
          <a:xfrm>
            <a:off x="6496022" y="4426429"/>
            <a:ext cx="1522490" cy="1762125"/>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en-GB" sz="1400" dirty="0" smtClean="0">
                <a:solidFill>
                  <a:schemeClr val="tx1"/>
                </a:solidFill>
              </a:rPr>
              <a:t>Management </a:t>
            </a:r>
            <a:r>
              <a:rPr lang="en-GB" sz="1400" dirty="0">
                <a:solidFill>
                  <a:schemeClr val="tx1"/>
                </a:solidFill>
              </a:rPr>
              <a:t>systems</a:t>
            </a:r>
          </a:p>
          <a:p>
            <a:pPr eaLnBrk="1" hangingPunct="1">
              <a:defRPr/>
            </a:pPr>
            <a:endParaRPr lang="en-GB" sz="1400" dirty="0">
              <a:solidFill>
                <a:schemeClr val="tx1"/>
              </a:solidFill>
            </a:endParaRPr>
          </a:p>
          <a:p>
            <a:pPr algn="ctr" eaLnBrk="1" hangingPunct="1">
              <a:defRPr/>
            </a:pPr>
            <a:r>
              <a:rPr lang="en-GB" sz="1400" dirty="0" smtClean="0">
                <a:solidFill>
                  <a:schemeClr val="tx1"/>
                </a:solidFill>
              </a:rPr>
              <a:t>ISO/IEC17021-1</a:t>
            </a:r>
            <a:endParaRPr lang="en-GB" sz="1400" dirty="0">
              <a:solidFill>
                <a:schemeClr val="tx1"/>
              </a:solidFill>
            </a:endParaRPr>
          </a:p>
          <a:p>
            <a:pPr algn="ctr" eaLnBrk="1" hangingPunct="1">
              <a:defRPr/>
            </a:pPr>
            <a:r>
              <a:rPr lang="en-GB" sz="1400" dirty="0">
                <a:solidFill>
                  <a:schemeClr val="tx1"/>
                </a:solidFill>
              </a:rPr>
              <a:t>(2015)</a:t>
            </a:r>
          </a:p>
        </p:txBody>
      </p:sp>
      <p:sp>
        <p:nvSpPr>
          <p:cNvPr id="11" name="Flussdiagramm: Prozess 10"/>
          <p:cNvSpPr/>
          <p:nvPr/>
        </p:nvSpPr>
        <p:spPr>
          <a:xfrm>
            <a:off x="9681267" y="4426430"/>
            <a:ext cx="1522490" cy="1762125"/>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en-GB" sz="1400" dirty="0">
                <a:solidFill>
                  <a:schemeClr val="tx1"/>
                </a:solidFill>
              </a:rPr>
              <a:t>Persons</a:t>
            </a:r>
          </a:p>
          <a:p>
            <a:pPr eaLnBrk="1" hangingPunct="1">
              <a:defRPr/>
            </a:pPr>
            <a:endParaRPr lang="en-GB" sz="1400" dirty="0">
              <a:solidFill>
                <a:schemeClr val="tx1"/>
              </a:solidFill>
            </a:endParaRPr>
          </a:p>
          <a:p>
            <a:pPr eaLnBrk="1" hangingPunct="1">
              <a:defRPr/>
            </a:pPr>
            <a:endParaRPr lang="en-GB" sz="1400" dirty="0">
              <a:solidFill>
                <a:schemeClr val="tx1"/>
              </a:solidFill>
            </a:endParaRPr>
          </a:p>
          <a:p>
            <a:pPr algn="ctr" eaLnBrk="1" hangingPunct="1">
              <a:defRPr/>
            </a:pPr>
            <a:r>
              <a:rPr lang="en-GB" sz="1400" dirty="0" smtClean="0">
                <a:solidFill>
                  <a:schemeClr val="tx1"/>
                </a:solidFill>
              </a:rPr>
              <a:t>ISO/IEC </a:t>
            </a:r>
            <a:r>
              <a:rPr lang="en-GB" sz="1400" dirty="0">
                <a:solidFill>
                  <a:schemeClr val="tx1"/>
                </a:solidFill>
              </a:rPr>
              <a:t>17024 (2012)</a:t>
            </a:r>
          </a:p>
        </p:txBody>
      </p:sp>
      <p:sp>
        <p:nvSpPr>
          <p:cNvPr id="12" name="Flussdiagramm: Prozess 11"/>
          <p:cNvSpPr/>
          <p:nvPr/>
        </p:nvSpPr>
        <p:spPr>
          <a:xfrm>
            <a:off x="8088644" y="4426430"/>
            <a:ext cx="1522490" cy="1762125"/>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en-GB" sz="1400" dirty="0">
                <a:solidFill>
                  <a:schemeClr val="tx1"/>
                </a:solidFill>
              </a:rPr>
              <a:t>Products</a:t>
            </a:r>
          </a:p>
          <a:p>
            <a:pPr eaLnBrk="1" hangingPunct="1">
              <a:defRPr/>
            </a:pPr>
            <a:endParaRPr lang="en-GB" sz="1400" dirty="0">
              <a:solidFill>
                <a:schemeClr val="tx1"/>
              </a:solidFill>
            </a:endParaRPr>
          </a:p>
          <a:p>
            <a:pPr eaLnBrk="1" hangingPunct="1">
              <a:defRPr/>
            </a:pPr>
            <a:endParaRPr lang="en-GB" sz="1400" dirty="0">
              <a:solidFill>
                <a:schemeClr val="tx1"/>
              </a:solidFill>
            </a:endParaRPr>
          </a:p>
          <a:p>
            <a:pPr algn="ctr" eaLnBrk="1" hangingPunct="1">
              <a:defRPr/>
            </a:pPr>
            <a:r>
              <a:rPr lang="en-GB" sz="1400" dirty="0" smtClean="0">
                <a:solidFill>
                  <a:schemeClr val="tx1"/>
                </a:solidFill>
              </a:rPr>
              <a:t>ISO/IEC </a:t>
            </a:r>
            <a:r>
              <a:rPr lang="en-GB" sz="1400" dirty="0">
                <a:solidFill>
                  <a:schemeClr val="tx1"/>
                </a:solidFill>
              </a:rPr>
              <a:t>17065 (2012)</a:t>
            </a:r>
          </a:p>
        </p:txBody>
      </p:sp>
      <p:cxnSp>
        <p:nvCxnSpPr>
          <p:cNvPr id="13" name="Gerade Verbindung 44"/>
          <p:cNvCxnSpPr>
            <a:stCxn id="9" idx="2"/>
            <a:endCxn id="12" idx="0"/>
          </p:cNvCxnSpPr>
          <p:nvPr/>
        </p:nvCxnSpPr>
        <p:spPr>
          <a:xfrm flipH="1">
            <a:off x="8849889" y="3912462"/>
            <a:ext cx="925" cy="5139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winkelte Verbindung 18"/>
          <p:cNvCxnSpPr>
            <a:stCxn id="9" idx="2"/>
            <a:endCxn id="10" idx="0"/>
          </p:cNvCxnSpPr>
          <p:nvPr/>
        </p:nvCxnSpPr>
        <p:spPr>
          <a:xfrm rot="5400000">
            <a:off x="7797058" y="3372672"/>
            <a:ext cx="513967" cy="1593547"/>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winkelte Verbindung 19"/>
          <p:cNvCxnSpPr>
            <a:stCxn id="9" idx="2"/>
            <a:endCxn id="11" idx="0"/>
          </p:cNvCxnSpPr>
          <p:nvPr/>
        </p:nvCxnSpPr>
        <p:spPr>
          <a:xfrm rot="16200000" flipH="1">
            <a:off x="9389679" y="3373597"/>
            <a:ext cx="513968" cy="1591698"/>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lussdiagramm: Prozess 15"/>
          <p:cNvSpPr/>
          <p:nvPr/>
        </p:nvSpPr>
        <p:spPr>
          <a:xfrm>
            <a:off x="4790758" y="3383442"/>
            <a:ext cx="1504574" cy="2805112"/>
          </a:xfrm>
          <a:prstGeom prst="flowChartProcess">
            <a:avLst/>
          </a:prstGeom>
          <a:solidFill>
            <a:schemeClr val="accent2">
              <a:lumMod val="40000"/>
              <a:lumOff val="60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GB" sz="1400" dirty="0" smtClean="0">
              <a:solidFill>
                <a:schemeClr val="tx1"/>
              </a:solidFill>
            </a:endParaRPr>
          </a:p>
          <a:p>
            <a:pPr algn="ctr" eaLnBrk="1" hangingPunct="1">
              <a:defRPr/>
            </a:pPr>
            <a:r>
              <a:rPr lang="en-GB" sz="1400" dirty="0" smtClean="0">
                <a:solidFill>
                  <a:schemeClr val="tx1"/>
                </a:solidFill>
              </a:rPr>
              <a:t>Requirements </a:t>
            </a:r>
            <a:r>
              <a:rPr lang="en-GB" sz="1400" dirty="0">
                <a:solidFill>
                  <a:schemeClr val="tx1"/>
                </a:solidFill>
              </a:rPr>
              <a:t>for</a:t>
            </a:r>
          </a:p>
          <a:p>
            <a:pPr algn="ctr" eaLnBrk="1" hangingPunct="1">
              <a:defRPr/>
            </a:pPr>
            <a:endParaRPr lang="en-GB" sz="1400" b="1" dirty="0">
              <a:solidFill>
                <a:schemeClr val="tx1"/>
              </a:solidFill>
            </a:endParaRPr>
          </a:p>
          <a:p>
            <a:pPr algn="ctr" eaLnBrk="1" hangingPunct="1">
              <a:defRPr/>
            </a:pPr>
            <a:r>
              <a:rPr lang="en-GB" sz="1400" b="1" dirty="0">
                <a:solidFill>
                  <a:schemeClr val="tx1"/>
                </a:solidFill>
              </a:rPr>
              <a:t>validation</a:t>
            </a:r>
          </a:p>
          <a:p>
            <a:pPr algn="ctr" eaLnBrk="1" hangingPunct="1">
              <a:defRPr/>
            </a:pPr>
            <a:r>
              <a:rPr lang="en-GB" sz="1400" dirty="0">
                <a:solidFill>
                  <a:schemeClr val="tx1"/>
                </a:solidFill>
              </a:rPr>
              <a:t>and</a:t>
            </a:r>
          </a:p>
          <a:p>
            <a:pPr algn="ctr" eaLnBrk="1" hangingPunct="1">
              <a:defRPr/>
            </a:pPr>
            <a:r>
              <a:rPr lang="en-GB" sz="1400" b="1" dirty="0" smtClean="0">
                <a:solidFill>
                  <a:schemeClr val="tx1"/>
                </a:solidFill>
              </a:rPr>
              <a:t>verification</a:t>
            </a:r>
            <a:r>
              <a:rPr lang="en-GB" sz="1400" dirty="0" smtClean="0">
                <a:solidFill>
                  <a:schemeClr val="tx1"/>
                </a:solidFill>
              </a:rPr>
              <a:t> </a:t>
            </a:r>
            <a:r>
              <a:rPr lang="en-GB" sz="1400" dirty="0">
                <a:solidFill>
                  <a:schemeClr val="tx1"/>
                </a:solidFill>
              </a:rPr>
              <a:t>bodies</a:t>
            </a:r>
          </a:p>
          <a:p>
            <a:pPr algn="ctr" eaLnBrk="1" hangingPunct="1">
              <a:defRPr/>
            </a:pPr>
            <a:endParaRPr lang="en-GB" sz="1400" b="1" dirty="0">
              <a:solidFill>
                <a:schemeClr val="tx1"/>
              </a:solidFill>
            </a:endParaRPr>
          </a:p>
          <a:p>
            <a:pPr algn="ctr" eaLnBrk="1" hangingPunct="1">
              <a:defRPr/>
            </a:pPr>
            <a:r>
              <a:rPr lang="en-GB" sz="1400" dirty="0">
                <a:solidFill>
                  <a:schemeClr val="tx1"/>
                </a:solidFill>
              </a:rPr>
              <a:t>ISO/IEC 17029</a:t>
            </a:r>
          </a:p>
          <a:p>
            <a:pPr algn="ctr" eaLnBrk="1" hangingPunct="1">
              <a:defRPr/>
            </a:pPr>
            <a:r>
              <a:rPr lang="en-GB" sz="1400" dirty="0">
                <a:solidFill>
                  <a:schemeClr val="tx1"/>
                </a:solidFill>
              </a:rPr>
              <a:t>(2019)</a:t>
            </a:r>
          </a:p>
        </p:txBody>
      </p:sp>
      <p:sp>
        <p:nvSpPr>
          <p:cNvPr id="25" name="Flussdiagramm: Prozess 24"/>
          <p:cNvSpPr/>
          <p:nvPr/>
        </p:nvSpPr>
        <p:spPr>
          <a:xfrm>
            <a:off x="1317085" y="3374286"/>
            <a:ext cx="1504573" cy="2805112"/>
          </a:xfrm>
          <a:prstGeom prst="flowChartProcess">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GB" sz="1400" dirty="0" smtClean="0">
              <a:solidFill>
                <a:schemeClr val="tx1"/>
              </a:solidFill>
            </a:endParaRPr>
          </a:p>
          <a:p>
            <a:pPr algn="ctr"/>
            <a:r>
              <a:rPr lang="en-GB" sz="1400" dirty="0">
                <a:solidFill>
                  <a:schemeClr val="tx1"/>
                </a:solidFill>
              </a:rPr>
              <a:t>Requirements for </a:t>
            </a:r>
          </a:p>
          <a:p>
            <a:pPr algn="ctr"/>
            <a:endParaRPr lang="en-GB" sz="1400" dirty="0">
              <a:solidFill>
                <a:schemeClr val="tx1"/>
              </a:solidFill>
            </a:endParaRPr>
          </a:p>
          <a:p>
            <a:pPr algn="ctr"/>
            <a:r>
              <a:rPr lang="en-GB" sz="1400" b="1" dirty="0">
                <a:solidFill>
                  <a:schemeClr val="tx1"/>
                </a:solidFill>
              </a:rPr>
              <a:t>testing </a:t>
            </a:r>
          </a:p>
          <a:p>
            <a:pPr algn="ctr"/>
            <a:r>
              <a:rPr lang="en-GB" sz="1400" dirty="0">
                <a:solidFill>
                  <a:schemeClr val="tx1"/>
                </a:solidFill>
              </a:rPr>
              <a:t>and </a:t>
            </a:r>
          </a:p>
          <a:p>
            <a:pPr algn="ctr"/>
            <a:r>
              <a:rPr lang="en-GB" sz="1400" b="1" dirty="0">
                <a:solidFill>
                  <a:schemeClr val="tx1"/>
                </a:solidFill>
              </a:rPr>
              <a:t>calibration </a:t>
            </a:r>
          </a:p>
          <a:p>
            <a:pPr algn="ctr"/>
            <a:r>
              <a:rPr lang="en-GB" sz="1400" b="1" dirty="0">
                <a:solidFill>
                  <a:schemeClr val="tx1"/>
                </a:solidFill>
              </a:rPr>
              <a:t>laboratories</a:t>
            </a:r>
          </a:p>
          <a:p>
            <a:pPr algn="ctr"/>
            <a:endParaRPr lang="en-GB" sz="1400" dirty="0">
              <a:solidFill>
                <a:schemeClr val="tx1"/>
              </a:solidFill>
            </a:endParaRPr>
          </a:p>
          <a:p>
            <a:pPr algn="ctr"/>
            <a:r>
              <a:rPr lang="en-GB" sz="1400" dirty="0">
                <a:solidFill>
                  <a:schemeClr val="tx1"/>
                </a:solidFill>
              </a:rPr>
              <a:t>ISO/IEC 17025</a:t>
            </a:r>
          </a:p>
          <a:p>
            <a:pPr algn="ctr"/>
            <a:r>
              <a:rPr lang="en-GB" sz="1400" dirty="0">
                <a:solidFill>
                  <a:schemeClr val="tx1"/>
                </a:solidFill>
              </a:rPr>
              <a:t>(2017)</a:t>
            </a:r>
            <a:endParaRPr lang="en-GB" sz="1400" dirty="0">
              <a:solidFill>
                <a:schemeClr val="tx1"/>
              </a:solidFill>
            </a:endParaRPr>
          </a:p>
        </p:txBody>
      </p:sp>
    </p:spTree>
    <p:extLst>
      <p:ext uri="{BB962C8B-B14F-4D97-AF65-F5344CB8AC3E}">
        <p14:creationId xmlns:p14="http://schemas.microsoft.com/office/powerpoint/2010/main" val="3740084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Principles</a:t>
            </a:r>
          </a:p>
        </p:txBody>
      </p:sp>
      <p:sp>
        <p:nvSpPr>
          <p:cNvPr id="5" name="Text Placeholder 4"/>
          <p:cNvSpPr>
            <a:spLocks noGrp="1"/>
          </p:cNvSpPr>
          <p:nvPr>
            <p:ph type="body" sz="quarter" idx="12"/>
          </p:nvPr>
        </p:nvSpPr>
        <p:spPr>
          <a:xfrm>
            <a:off x="719138" y="1910481"/>
            <a:ext cx="10807700" cy="4010842"/>
          </a:xfrm>
        </p:spPr>
        <p:txBody>
          <a:bodyPr/>
          <a:lstStyle/>
          <a:p>
            <a:pPr marL="457200" indent="-457200">
              <a:buFont typeface="Wingdings" panose="05000000000000000000" pitchFamily="2" charset="2"/>
              <a:buChar char="§"/>
            </a:pPr>
            <a:r>
              <a:rPr lang="de-DE" b="1" dirty="0"/>
              <a:t>General</a:t>
            </a:r>
            <a:r>
              <a:rPr lang="de-DE" dirty="0"/>
              <a:t> (4.1)</a:t>
            </a:r>
          </a:p>
          <a:p>
            <a:endParaRPr lang="de-DE" dirty="0"/>
          </a:p>
          <a:p>
            <a:pPr marL="457200" indent="-457200">
              <a:buFont typeface="Wingdings" panose="05000000000000000000" pitchFamily="2" charset="2"/>
              <a:buChar char="§"/>
            </a:pPr>
            <a:r>
              <a:rPr lang="de-DE" dirty="0" err="1"/>
              <a:t>Principles</a:t>
            </a:r>
            <a:r>
              <a:rPr lang="de-DE" dirty="0"/>
              <a:t> </a:t>
            </a:r>
            <a:r>
              <a:rPr lang="de-DE" dirty="0" err="1"/>
              <a:t>for</a:t>
            </a:r>
            <a:r>
              <a:rPr lang="de-DE" dirty="0"/>
              <a:t> </a:t>
            </a:r>
            <a:r>
              <a:rPr lang="de-DE" dirty="0" err="1"/>
              <a:t>the</a:t>
            </a:r>
            <a:r>
              <a:rPr lang="de-DE" dirty="0"/>
              <a:t> </a:t>
            </a:r>
            <a:r>
              <a:rPr lang="de-DE" dirty="0" err="1"/>
              <a:t>validation</a:t>
            </a:r>
            <a:r>
              <a:rPr lang="de-DE" dirty="0"/>
              <a:t>/</a:t>
            </a:r>
            <a:r>
              <a:rPr lang="de-DE" dirty="0" err="1"/>
              <a:t>verification</a:t>
            </a:r>
            <a:r>
              <a:rPr lang="de-DE" dirty="0"/>
              <a:t> </a:t>
            </a:r>
            <a:r>
              <a:rPr lang="de-DE" b="1" dirty="0" err="1"/>
              <a:t>process</a:t>
            </a:r>
            <a:r>
              <a:rPr lang="de-DE" dirty="0"/>
              <a:t> (4.2)</a:t>
            </a:r>
          </a:p>
          <a:p>
            <a:pPr marL="1143000" lvl="1" indent="-457200">
              <a:buFont typeface="Symbol" panose="05050102010706020507" pitchFamily="18" charset="2"/>
              <a:buChar char="-"/>
            </a:pPr>
            <a:r>
              <a:rPr lang="de-DE" sz="2800" dirty="0" err="1"/>
              <a:t>evidence-based</a:t>
            </a:r>
            <a:r>
              <a:rPr lang="de-DE" sz="2800" dirty="0"/>
              <a:t> </a:t>
            </a:r>
            <a:r>
              <a:rPr lang="de-DE" sz="2800" dirty="0" err="1"/>
              <a:t>approach</a:t>
            </a:r>
            <a:r>
              <a:rPr lang="de-DE" sz="2800" dirty="0"/>
              <a:t> </a:t>
            </a:r>
            <a:r>
              <a:rPr lang="de-DE" sz="2800" dirty="0" err="1"/>
              <a:t>to</a:t>
            </a:r>
            <a:r>
              <a:rPr lang="de-DE" sz="2800" dirty="0"/>
              <a:t> </a:t>
            </a:r>
            <a:r>
              <a:rPr lang="de-DE" sz="2800" dirty="0" err="1"/>
              <a:t>decision</a:t>
            </a:r>
            <a:r>
              <a:rPr lang="de-DE" sz="2800" dirty="0"/>
              <a:t> </a:t>
            </a:r>
            <a:r>
              <a:rPr lang="de-DE" sz="2800" dirty="0" err="1"/>
              <a:t>making</a:t>
            </a:r>
            <a:endParaRPr lang="de-DE" sz="2800" dirty="0"/>
          </a:p>
          <a:p>
            <a:pPr marL="1143000" lvl="1" indent="-457200">
              <a:buFont typeface="Symbol" panose="05050102010706020507" pitchFamily="18" charset="2"/>
              <a:buChar char="-"/>
            </a:pPr>
            <a:r>
              <a:rPr lang="de-DE" sz="2800" dirty="0" err="1"/>
              <a:t>documentation</a:t>
            </a:r>
            <a:endParaRPr lang="de-DE" sz="2800" dirty="0"/>
          </a:p>
          <a:p>
            <a:pPr marL="1143000" lvl="1" indent="-457200">
              <a:buFont typeface="Symbol" panose="05050102010706020507" pitchFamily="18" charset="2"/>
              <a:buChar char="-"/>
            </a:pPr>
            <a:r>
              <a:rPr lang="de-DE" sz="2800" dirty="0"/>
              <a:t>fair </a:t>
            </a:r>
            <a:r>
              <a:rPr lang="de-DE" sz="2800" dirty="0" err="1"/>
              <a:t>representation</a:t>
            </a:r>
            <a:endParaRPr lang="de-DE" sz="2800" dirty="0"/>
          </a:p>
          <a:p>
            <a:endParaRPr lang="de-DE" sz="3200" dirty="0"/>
          </a:p>
          <a:p>
            <a:pPr marL="457200" indent="-457200">
              <a:buFont typeface="Wingdings" panose="05000000000000000000" pitchFamily="2" charset="2"/>
              <a:buChar char="§"/>
            </a:pPr>
            <a:endParaRPr lang="de-DE" sz="3200" dirty="0"/>
          </a:p>
        </p:txBody>
      </p:sp>
    </p:spTree>
    <p:extLst>
      <p:ext uri="{BB962C8B-B14F-4D97-AF65-F5344CB8AC3E}">
        <p14:creationId xmlns:p14="http://schemas.microsoft.com/office/powerpoint/2010/main" val="3219144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Principles</a:t>
            </a:r>
          </a:p>
        </p:txBody>
      </p:sp>
      <p:sp>
        <p:nvSpPr>
          <p:cNvPr id="5" name="Text Placeholder 4"/>
          <p:cNvSpPr>
            <a:spLocks noGrp="1"/>
          </p:cNvSpPr>
          <p:nvPr>
            <p:ph type="body" sz="quarter" idx="12"/>
          </p:nvPr>
        </p:nvSpPr>
        <p:spPr>
          <a:xfrm>
            <a:off x="719138" y="1910481"/>
            <a:ext cx="10807700" cy="4666919"/>
          </a:xfrm>
        </p:spPr>
        <p:txBody>
          <a:bodyPr/>
          <a:lstStyle/>
          <a:p>
            <a:pPr marL="457200" indent="-457200">
              <a:buFont typeface="Wingdings" panose="05000000000000000000" pitchFamily="2" charset="2"/>
              <a:buChar char="§"/>
            </a:pPr>
            <a:r>
              <a:rPr lang="de-DE" dirty="0" err="1"/>
              <a:t>Principles</a:t>
            </a:r>
            <a:r>
              <a:rPr lang="de-DE" dirty="0"/>
              <a:t> </a:t>
            </a:r>
            <a:r>
              <a:rPr lang="de-DE" dirty="0" err="1"/>
              <a:t>for</a:t>
            </a:r>
            <a:r>
              <a:rPr lang="de-DE" dirty="0"/>
              <a:t> </a:t>
            </a:r>
            <a:r>
              <a:rPr lang="de-DE" dirty="0" err="1"/>
              <a:t>validation</a:t>
            </a:r>
            <a:r>
              <a:rPr lang="de-DE" dirty="0"/>
              <a:t>/</a:t>
            </a:r>
            <a:r>
              <a:rPr lang="de-DE" dirty="0" err="1"/>
              <a:t>verification</a:t>
            </a:r>
            <a:r>
              <a:rPr lang="de-DE" dirty="0"/>
              <a:t> </a:t>
            </a:r>
            <a:r>
              <a:rPr lang="de-DE" b="1" dirty="0" err="1"/>
              <a:t>bodies</a:t>
            </a:r>
            <a:r>
              <a:rPr lang="de-DE" dirty="0"/>
              <a:t> (4.3)</a:t>
            </a:r>
          </a:p>
          <a:p>
            <a:pPr marL="1143000" lvl="1" indent="-457200">
              <a:buFont typeface="Symbol" panose="05050102010706020507" pitchFamily="18" charset="2"/>
              <a:buChar char="-"/>
            </a:pPr>
            <a:r>
              <a:rPr lang="de-DE" sz="2800" dirty="0" err="1"/>
              <a:t>impartiality</a:t>
            </a:r>
            <a:endParaRPr lang="de-DE" sz="2800" dirty="0"/>
          </a:p>
          <a:p>
            <a:pPr marL="1143000" lvl="1" indent="-457200">
              <a:buFont typeface="Symbol" panose="05050102010706020507" pitchFamily="18" charset="2"/>
              <a:buChar char="-"/>
            </a:pPr>
            <a:r>
              <a:rPr lang="de-DE" sz="2800" dirty="0" err="1"/>
              <a:t>competence</a:t>
            </a:r>
            <a:endParaRPr lang="de-DE" sz="2800" dirty="0"/>
          </a:p>
          <a:p>
            <a:pPr marL="1143000" lvl="1" indent="-457200">
              <a:buFont typeface="Symbol" panose="05050102010706020507" pitchFamily="18" charset="2"/>
              <a:buChar char="-"/>
            </a:pPr>
            <a:r>
              <a:rPr lang="de-DE" sz="2800" dirty="0" err="1"/>
              <a:t>confidentiality</a:t>
            </a:r>
            <a:endParaRPr lang="de-DE" sz="2800" dirty="0"/>
          </a:p>
          <a:p>
            <a:pPr marL="1143000" lvl="1" indent="-457200">
              <a:buFont typeface="Symbol" panose="05050102010706020507" pitchFamily="18" charset="2"/>
              <a:buChar char="-"/>
            </a:pPr>
            <a:r>
              <a:rPr lang="de-DE" sz="2800" dirty="0" err="1"/>
              <a:t>openness</a:t>
            </a:r>
            <a:endParaRPr lang="de-DE" sz="2800" dirty="0"/>
          </a:p>
          <a:p>
            <a:pPr marL="1143000" lvl="1" indent="-457200">
              <a:buFont typeface="Symbol" panose="05050102010706020507" pitchFamily="18" charset="2"/>
              <a:buChar char="-"/>
            </a:pPr>
            <a:r>
              <a:rPr lang="de-DE" sz="2800" dirty="0" err="1"/>
              <a:t>responsibility</a:t>
            </a:r>
            <a:endParaRPr lang="de-DE" sz="2800" dirty="0"/>
          </a:p>
          <a:p>
            <a:pPr marL="1143000" lvl="1" indent="-457200">
              <a:buFont typeface="Symbol" panose="05050102010706020507" pitchFamily="18" charset="2"/>
              <a:buChar char="-"/>
            </a:pPr>
            <a:r>
              <a:rPr lang="de-DE" sz="2800" dirty="0" err="1"/>
              <a:t>responsiveness</a:t>
            </a:r>
            <a:r>
              <a:rPr lang="de-DE" sz="2800" dirty="0"/>
              <a:t> </a:t>
            </a:r>
            <a:r>
              <a:rPr lang="de-DE" sz="2800" dirty="0" err="1"/>
              <a:t>to</a:t>
            </a:r>
            <a:r>
              <a:rPr lang="de-DE" sz="2800" dirty="0"/>
              <a:t> </a:t>
            </a:r>
            <a:r>
              <a:rPr lang="de-DE" sz="2800" dirty="0" err="1"/>
              <a:t>complaints</a:t>
            </a:r>
            <a:endParaRPr lang="de-DE" sz="2800" dirty="0"/>
          </a:p>
          <a:p>
            <a:pPr marL="1143000" lvl="1" indent="-457200">
              <a:buFont typeface="Symbol" panose="05050102010706020507" pitchFamily="18" charset="2"/>
              <a:buChar char="-"/>
            </a:pPr>
            <a:r>
              <a:rPr lang="de-DE" sz="2800" dirty="0" err="1"/>
              <a:t>risk-based</a:t>
            </a:r>
            <a:r>
              <a:rPr lang="de-DE" sz="2800" dirty="0"/>
              <a:t> </a:t>
            </a:r>
            <a:r>
              <a:rPr lang="de-DE" sz="2800" dirty="0" err="1"/>
              <a:t>approach</a:t>
            </a:r>
            <a:endParaRPr lang="de-DE" sz="2800" dirty="0"/>
          </a:p>
          <a:p>
            <a:pPr marL="1143000" lvl="1" indent="-457200">
              <a:buFont typeface="Symbol" panose="05050102010706020507" pitchFamily="18" charset="2"/>
              <a:buChar char="-"/>
            </a:pPr>
            <a:endParaRPr lang="de-DE" sz="2800" dirty="0"/>
          </a:p>
          <a:p>
            <a:pPr marL="457200" indent="-457200">
              <a:buFont typeface="Wingdings" panose="05000000000000000000" pitchFamily="2" charset="2"/>
              <a:buChar char="§"/>
            </a:pPr>
            <a:endParaRPr lang="de-DE" sz="3200" dirty="0"/>
          </a:p>
        </p:txBody>
      </p:sp>
    </p:spTree>
    <p:extLst>
      <p:ext uri="{BB962C8B-B14F-4D97-AF65-F5344CB8AC3E}">
        <p14:creationId xmlns:p14="http://schemas.microsoft.com/office/powerpoint/2010/main" val="4040209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B1A2ED-AF46-460E-B29A-2C4A51F235D2}"/>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E3780B2F-5EC3-4799-B4AA-821D5947016E}"/>
              </a:ext>
            </a:extLst>
          </p:cNvPr>
          <p:cNvSpPr>
            <a:spLocks noGrp="1"/>
          </p:cNvSpPr>
          <p:nvPr>
            <p:ph type="title"/>
          </p:nvPr>
        </p:nvSpPr>
        <p:spPr>
          <a:xfrm>
            <a:off x="691964" y="2376023"/>
            <a:ext cx="10808071" cy="923330"/>
          </a:xfrm>
        </p:spPr>
        <p:txBody>
          <a:bodyPr/>
          <a:lstStyle/>
          <a:p>
            <a:r>
              <a:rPr lang="en-US" dirty="0"/>
              <a:t>Key requirements </a:t>
            </a:r>
          </a:p>
        </p:txBody>
      </p:sp>
    </p:spTree>
    <p:extLst>
      <p:ext uri="{BB962C8B-B14F-4D97-AF65-F5344CB8AC3E}">
        <p14:creationId xmlns:p14="http://schemas.microsoft.com/office/powerpoint/2010/main" val="3913706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CASCO Common elements</a:t>
            </a:r>
          </a:p>
        </p:txBody>
      </p:sp>
      <p:sp>
        <p:nvSpPr>
          <p:cNvPr id="5" name="Text Placeholder 4"/>
          <p:cNvSpPr>
            <a:spLocks noGrp="1"/>
          </p:cNvSpPr>
          <p:nvPr>
            <p:ph type="body" sz="quarter" idx="12"/>
          </p:nvPr>
        </p:nvSpPr>
        <p:spPr>
          <a:xfrm>
            <a:off x="719138" y="1910481"/>
            <a:ext cx="10807700" cy="3649204"/>
          </a:xfrm>
        </p:spPr>
        <p:txBody>
          <a:bodyPr/>
          <a:lstStyle/>
          <a:p>
            <a:r>
              <a:rPr lang="en-US" sz="2400" dirty="0"/>
              <a:t>Clauses in ISO/IEC 17029 with </a:t>
            </a:r>
            <a:r>
              <a:rPr lang="en-US" sz="2400" b="1" dirty="0"/>
              <a:t>mandatory text</a:t>
            </a:r>
            <a:r>
              <a:rPr lang="en-US" sz="2400" dirty="0"/>
              <a:t> of CASCO Common elements:</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Impartiality – 5.3.1, 5.3.2, 5.3.3, 5.3.4, 5.3.5, 6.1.2, 7.2.4</a:t>
            </a:r>
          </a:p>
          <a:p>
            <a:pPr marL="342900" indent="-342900">
              <a:buFont typeface="Wingdings" panose="05000000000000000000" pitchFamily="2" charset="2"/>
              <a:buChar char="§"/>
            </a:pPr>
            <a:r>
              <a:rPr lang="en-US" sz="2400" dirty="0"/>
              <a:t>Confidentiality – 7.2.6, 10.4.1, 10.4.2, 10.4.3, 10.4.4 </a:t>
            </a:r>
          </a:p>
          <a:p>
            <a:pPr marL="342900" indent="-342900">
              <a:buFont typeface="Wingdings" panose="05000000000000000000" pitchFamily="2" charset="2"/>
              <a:buChar char="§"/>
            </a:pPr>
            <a:r>
              <a:rPr lang="en-US" sz="2400" dirty="0"/>
              <a:t>Appeals – 9.9.1, 9.9.2, 9.9.3, 9.9.4, 9.9.5, 9.9.6, 9.9.7, 9.9.8</a:t>
            </a:r>
          </a:p>
          <a:p>
            <a:pPr marL="342900" indent="-342900">
              <a:buFont typeface="Wingdings" panose="05000000000000000000" pitchFamily="2" charset="2"/>
              <a:buChar char="§"/>
            </a:pPr>
            <a:r>
              <a:rPr lang="en-US" sz="2400" dirty="0"/>
              <a:t>Complaints – 9.10.1, 9.10.2, 9.10.3, 9.10.4, 9.10.5, 9.10.6, 9.10.7, 9.10.8</a:t>
            </a:r>
          </a:p>
          <a:p>
            <a:pPr marL="342900" indent="-342900">
              <a:buFont typeface="Wingdings" panose="05000000000000000000" pitchFamily="2" charset="2"/>
              <a:buChar char="§"/>
            </a:pPr>
            <a:r>
              <a:rPr lang="en-US" sz="2400" dirty="0"/>
              <a:t>Competence – 7.2.1, 7.3.1, 7.3.3</a:t>
            </a:r>
          </a:p>
          <a:p>
            <a:pPr marL="342900" indent="-342900">
              <a:buFont typeface="Wingdings" panose="05000000000000000000" pitchFamily="2" charset="2"/>
              <a:buChar char="§"/>
            </a:pPr>
            <a:r>
              <a:rPr lang="en-US" sz="2400" dirty="0"/>
              <a:t>Management system – 11.1.1, 11.1.2, 11.1.3 </a:t>
            </a:r>
          </a:p>
        </p:txBody>
      </p:sp>
    </p:spTree>
    <p:extLst>
      <p:ext uri="{BB962C8B-B14F-4D97-AF65-F5344CB8AC3E}">
        <p14:creationId xmlns:p14="http://schemas.microsoft.com/office/powerpoint/2010/main" val="4008995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Impartiality</a:t>
            </a:r>
          </a:p>
        </p:txBody>
      </p:sp>
      <p:sp>
        <p:nvSpPr>
          <p:cNvPr id="5" name="Text Placeholder 4"/>
          <p:cNvSpPr>
            <a:spLocks noGrp="1"/>
          </p:cNvSpPr>
          <p:nvPr>
            <p:ph type="body" sz="quarter" idx="12"/>
          </p:nvPr>
        </p:nvSpPr>
        <p:spPr>
          <a:xfrm>
            <a:off x="719138" y="1910481"/>
            <a:ext cx="10807700" cy="4355038"/>
          </a:xfrm>
        </p:spPr>
        <p:txBody>
          <a:bodyPr/>
          <a:lstStyle/>
          <a:p>
            <a:pPr marL="457200" indent="-457200">
              <a:buFont typeface="Wingdings" panose="05000000000000000000" pitchFamily="2" charset="2"/>
              <a:buChar char="§"/>
            </a:pPr>
            <a:r>
              <a:rPr lang="en-GB" b="1" dirty="0"/>
              <a:t>Review and decision </a:t>
            </a:r>
            <a:r>
              <a:rPr lang="en-GB" dirty="0"/>
              <a:t>shall not be made by personnel who carried out the validation/verification </a:t>
            </a:r>
            <a:r>
              <a:rPr lang="en-GB" b="1" dirty="0"/>
              <a:t>execution</a:t>
            </a:r>
            <a:r>
              <a:rPr lang="en-GB" dirty="0"/>
              <a:t> (5.3.7)</a:t>
            </a:r>
            <a:endParaRPr lang="en-GB" b="1" dirty="0"/>
          </a:p>
          <a:p>
            <a:pPr marL="457200" indent="-457200">
              <a:buFont typeface="Wingdings" panose="05000000000000000000" pitchFamily="2" charset="2"/>
              <a:buChar char="§"/>
            </a:pPr>
            <a:r>
              <a:rPr lang="en-GB" dirty="0"/>
              <a:t>When providing both, </a:t>
            </a:r>
            <a:r>
              <a:rPr lang="en-GB" b="1" dirty="0"/>
              <a:t>validation and verification, to the same client</a:t>
            </a:r>
            <a:r>
              <a:rPr lang="en-GB" dirty="0"/>
              <a:t> the validation/verification body shall consider and manage the potential threat to impartiality, e.g. self-review and familiarity (5.3.8)</a:t>
            </a:r>
          </a:p>
          <a:p>
            <a:pPr marL="457200" indent="-457200">
              <a:buFont typeface="Wingdings" panose="05000000000000000000" pitchFamily="2" charset="2"/>
              <a:buChar char="§"/>
            </a:pPr>
            <a:r>
              <a:rPr lang="en-GB" dirty="0"/>
              <a:t>Optional consultation with </a:t>
            </a:r>
            <a:r>
              <a:rPr lang="en-GB" b="1" dirty="0"/>
              <a:t>committee of interested parties</a:t>
            </a:r>
            <a:r>
              <a:rPr lang="en-GB" dirty="0"/>
              <a:t> (5.3.3)</a:t>
            </a:r>
          </a:p>
          <a:p>
            <a:pPr marL="457200" indent="-457200">
              <a:buFont typeface="Wingdings" panose="05000000000000000000" pitchFamily="2" charset="2"/>
              <a:buChar char="§"/>
            </a:pPr>
            <a:r>
              <a:rPr lang="en-GB" b="1" dirty="0"/>
              <a:t>Consultancy </a:t>
            </a:r>
            <a:r>
              <a:rPr lang="en-GB" dirty="0"/>
              <a:t>and</a:t>
            </a:r>
            <a:r>
              <a:rPr lang="en-GB" b="1" dirty="0"/>
              <a:t> validation/verification</a:t>
            </a:r>
            <a:r>
              <a:rPr lang="en-GB" dirty="0"/>
              <a:t> shall not be offered for the same claim from the same client (5.3.9)</a:t>
            </a:r>
          </a:p>
        </p:txBody>
      </p:sp>
    </p:spTree>
    <p:extLst>
      <p:ext uri="{BB962C8B-B14F-4D97-AF65-F5344CB8AC3E}">
        <p14:creationId xmlns:p14="http://schemas.microsoft.com/office/powerpoint/2010/main" val="3632859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External resources</a:t>
            </a:r>
          </a:p>
        </p:txBody>
      </p:sp>
      <p:sp>
        <p:nvSpPr>
          <p:cNvPr id="5" name="Text Placeholder 4"/>
          <p:cNvSpPr>
            <a:spLocks noGrp="1"/>
          </p:cNvSpPr>
          <p:nvPr>
            <p:ph type="body" sz="quarter" idx="12"/>
          </p:nvPr>
        </p:nvSpPr>
        <p:spPr>
          <a:xfrm>
            <a:off x="719138" y="1910481"/>
            <a:ext cx="10807700" cy="4031360"/>
          </a:xfrm>
        </p:spPr>
        <p:txBody>
          <a:bodyPr/>
          <a:lstStyle/>
          <a:p>
            <a:pPr marL="457200" indent="-457200">
              <a:buFont typeface="Wingdings" panose="05000000000000000000" pitchFamily="2" charset="2"/>
              <a:buChar char="§"/>
            </a:pPr>
            <a:r>
              <a:rPr lang="en-GB" dirty="0"/>
              <a:t>Minimum requirements for </a:t>
            </a:r>
            <a:r>
              <a:rPr lang="en-GB" b="1" dirty="0"/>
              <a:t>outsourcing</a:t>
            </a:r>
            <a:r>
              <a:rPr lang="en-GB" dirty="0"/>
              <a:t> are (7.4):</a:t>
            </a:r>
          </a:p>
          <a:p>
            <a:pPr marL="1143000" lvl="1" indent="-457200">
              <a:buFont typeface="Symbol" panose="05050102010706020507" pitchFamily="18" charset="2"/>
              <a:buChar char="-"/>
            </a:pPr>
            <a:r>
              <a:rPr lang="en-GB" sz="2800" dirty="0"/>
              <a:t>full responsibility of validation/verification bodies</a:t>
            </a:r>
          </a:p>
          <a:p>
            <a:pPr marL="1143000" lvl="1" indent="-457200">
              <a:buFont typeface="Symbol" panose="05050102010706020507" pitchFamily="18" charset="2"/>
              <a:buChar char="-"/>
            </a:pPr>
            <a:r>
              <a:rPr lang="en-GB" sz="2800" dirty="0"/>
              <a:t>engagement and decision not to be outsourced</a:t>
            </a:r>
          </a:p>
          <a:p>
            <a:pPr marL="1143000" lvl="1" indent="-457200">
              <a:buFont typeface="Symbol" panose="05050102010706020507" pitchFamily="18" charset="2"/>
              <a:buChar char="-"/>
            </a:pPr>
            <a:r>
              <a:rPr lang="en-GB" sz="2800" dirty="0"/>
              <a:t>legally enforceable agreement</a:t>
            </a:r>
          </a:p>
          <a:p>
            <a:pPr marL="1143000" lvl="1" indent="-457200">
              <a:buFont typeface="Symbol" panose="05050102010706020507" pitchFamily="18" charset="2"/>
              <a:buChar char="-"/>
            </a:pPr>
            <a:r>
              <a:rPr lang="en-GB" sz="2800" dirty="0"/>
              <a:t>conformity of outsourced activities with ISO/IEC 17029</a:t>
            </a:r>
          </a:p>
          <a:p>
            <a:pPr marL="1143000" lvl="1" indent="-457200">
              <a:buFont typeface="Symbol" panose="05050102010706020507" pitchFamily="18" charset="2"/>
              <a:buChar char="-"/>
            </a:pPr>
            <a:r>
              <a:rPr lang="en-GB" sz="2800" dirty="0"/>
              <a:t>consent from client obtained</a:t>
            </a:r>
          </a:p>
          <a:p>
            <a:pPr marL="457200" indent="-457200">
              <a:buFont typeface="Wingdings" panose="05000000000000000000" pitchFamily="2" charset="2"/>
              <a:buChar char="§"/>
            </a:pPr>
            <a:r>
              <a:rPr lang="en-GB" dirty="0"/>
              <a:t>Engagement of individually contracted persons or </a:t>
            </a:r>
            <a:r>
              <a:rPr lang="en-GB" b="1" dirty="0"/>
              <a:t>individuals</a:t>
            </a:r>
            <a:r>
              <a:rPr lang="en-GB" dirty="0"/>
              <a:t>  acting under the MS  to provide additional resources is not considered outsourcing</a:t>
            </a:r>
          </a:p>
        </p:txBody>
      </p:sp>
    </p:spTree>
    <p:extLst>
      <p:ext uri="{BB962C8B-B14F-4D97-AF65-F5344CB8AC3E}">
        <p14:creationId xmlns:p14="http://schemas.microsoft.com/office/powerpoint/2010/main" val="1836454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a:t>
            </a:r>
            <a:r>
              <a:rPr lang="en-GB" sz="4000" dirty="0"/>
              <a:t>Programmes</a:t>
            </a:r>
          </a:p>
        </p:txBody>
      </p:sp>
      <p:sp>
        <p:nvSpPr>
          <p:cNvPr id="5" name="Text Placeholder 4"/>
          <p:cNvSpPr>
            <a:spLocks noGrp="1"/>
          </p:cNvSpPr>
          <p:nvPr>
            <p:ph type="body" sz="quarter" idx="12"/>
          </p:nvPr>
        </p:nvSpPr>
        <p:spPr>
          <a:xfrm>
            <a:off x="719138" y="1910481"/>
            <a:ext cx="10807700" cy="4742837"/>
          </a:xfrm>
        </p:spPr>
        <p:txBody>
          <a:bodyPr/>
          <a:lstStyle/>
          <a:p>
            <a:pPr marL="457200" indent="-457200">
              <a:buFont typeface="Wingdings" panose="05000000000000000000" pitchFamily="2" charset="2"/>
              <a:buChar char="§"/>
            </a:pPr>
            <a:r>
              <a:rPr lang="en-US" dirty="0"/>
              <a:t>Application of at least one </a:t>
            </a:r>
            <a:r>
              <a:rPr lang="en-US" b="1" dirty="0" err="1"/>
              <a:t>programme</a:t>
            </a:r>
            <a:r>
              <a:rPr lang="en-US" dirty="0"/>
              <a:t> is required, </a:t>
            </a:r>
            <a:r>
              <a:rPr lang="en-US" b="1" dirty="0"/>
              <a:t>consistent</a:t>
            </a:r>
            <a:r>
              <a:rPr lang="en-US" dirty="0"/>
              <a:t> with ISO/IEC 17029 and not exclude any of the requirements (8)</a:t>
            </a:r>
          </a:p>
          <a:p>
            <a:pPr marL="457200" indent="-457200">
              <a:buFont typeface="Wingdings" panose="05000000000000000000" pitchFamily="2" charset="2"/>
              <a:buChar char="§"/>
            </a:pPr>
            <a:r>
              <a:rPr lang="en-GB" dirty="0"/>
              <a:t>Set of rules, procedures and management for carrying out validation/verification activities in a specific sector or field, specify the </a:t>
            </a:r>
            <a:r>
              <a:rPr lang="en-GB" b="1" dirty="0"/>
              <a:t>scope</a:t>
            </a:r>
            <a:r>
              <a:rPr lang="en-GB" dirty="0"/>
              <a:t> of validation/verification, </a:t>
            </a:r>
            <a:r>
              <a:rPr lang="en-GB" b="1" dirty="0"/>
              <a:t>competence</a:t>
            </a:r>
            <a:r>
              <a:rPr lang="en-GB" dirty="0"/>
              <a:t> criteria, </a:t>
            </a:r>
            <a:r>
              <a:rPr lang="en-GB" b="1" dirty="0"/>
              <a:t>process</a:t>
            </a:r>
            <a:r>
              <a:rPr lang="en-GB" dirty="0"/>
              <a:t> steps, </a:t>
            </a:r>
            <a:r>
              <a:rPr lang="en-GB" b="1" dirty="0"/>
              <a:t>evidence gathering </a:t>
            </a:r>
            <a:r>
              <a:rPr lang="en-GB" dirty="0"/>
              <a:t>activities, </a:t>
            </a:r>
            <a:r>
              <a:rPr lang="en-GB" b="1" dirty="0"/>
              <a:t>reporting</a:t>
            </a:r>
            <a:r>
              <a:rPr lang="en-GB" dirty="0"/>
              <a:t>.</a:t>
            </a:r>
            <a:endParaRPr lang="en-GB" u="sng" dirty="0"/>
          </a:p>
          <a:p>
            <a:pPr marL="457200" indent="-457200">
              <a:buFont typeface="Wingdings" panose="05000000000000000000" pitchFamily="2" charset="2"/>
              <a:buChar char="§"/>
            </a:pPr>
            <a:r>
              <a:rPr lang="en-US" b="1" dirty="0" err="1"/>
              <a:t>Programme</a:t>
            </a:r>
            <a:r>
              <a:rPr lang="en-US" b="1" dirty="0"/>
              <a:t> owner</a:t>
            </a:r>
            <a:r>
              <a:rPr lang="en-US" dirty="0"/>
              <a:t> can be validation/verification bodies themselves, governmental authorities, trade associations, groups of validation bodies/verification bodies, external </a:t>
            </a:r>
            <a:r>
              <a:rPr lang="en-US" dirty="0" err="1"/>
              <a:t>programme</a:t>
            </a:r>
            <a:r>
              <a:rPr lang="en-US" dirty="0"/>
              <a:t> owners or others</a:t>
            </a:r>
          </a:p>
          <a:p>
            <a:pPr marL="457200" indent="-457200">
              <a:buFont typeface="Wingdings" panose="05000000000000000000" pitchFamily="2" charset="2"/>
              <a:buChar char="§"/>
            </a:pPr>
            <a:endParaRPr lang="en-GB" dirty="0"/>
          </a:p>
        </p:txBody>
      </p:sp>
    </p:spTree>
    <p:extLst>
      <p:ext uri="{BB962C8B-B14F-4D97-AF65-F5344CB8AC3E}">
        <p14:creationId xmlns:p14="http://schemas.microsoft.com/office/powerpoint/2010/main" val="402355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Process</a:t>
            </a:r>
          </a:p>
        </p:txBody>
      </p:sp>
      <p:graphicFrame>
        <p:nvGraphicFramePr>
          <p:cNvPr id="6" name="Tabelle 5"/>
          <p:cNvGraphicFramePr>
            <a:graphicFrameLocks noGrp="1"/>
          </p:cNvGraphicFramePr>
          <p:nvPr>
            <p:extLst>
              <p:ext uri="{D42A27DB-BD31-4B8C-83A1-F6EECF244321}">
                <p14:modId xmlns:p14="http://schemas.microsoft.com/office/powerpoint/2010/main" val="504798065"/>
              </p:ext>
            </p:extLst>
          </p:nvPr>
        </p:nvGraphicFramePr>
        <p:xfrm>
          <a:off x="619036" y="2028460"/>
          <a:ext cx="10801352" cy="4053840"/>
        </p:xfrm>
        <a:graphic>
          <a:graphicData uri="http://schemas.openxmlformats.org/drawingml/2006/table">
            <a:tbl>
              <a:tblPr firstRow="1" bandRow="1">
                <a:tableStyleId>{8799B23B-EC83-4686-B30A-512413B5E67A}</a:tableStyleId>
              </a:tblPr>
              <a:tblGrid>
                <a:gridCol w="7137547">
                  <a:extLst>
                    <a:ext uri="{9D8B030D-6E8A-4147-A177-3AD203B41FA5}">
                      <a16:colId xmlns:a16="http://schemas.microsoft.com/office/drawing/2014/main" val="4156606001"/>
                    </a:ext>
                  </a:extLst>
                </a:gridCol>
                <a:gridCol w="3663805">
                  <a:extLst>
                    <a:ext uri="{9D8B030D-6E8A-4147-A177-3AD203B41FA5}">
                      <a16:colId xmlns:a16="http://schemas.microsoft.com/office/drawing/2014/main" val="1005800531"/>
                    </a:ext>
                  </a:extLst>
                </a:gridCol>
              </a:tblGrid>
              <a:tr h="370840">
                <a:tc>
                  <a:txBody>
                    <a:bodyPr/>
                    <a:lstStyle/>
                    <a:p>
                      <a:r>
                        <a:rPr lang="de-DE" sz="2800" b="0" dirty="0" err="1"/>
                        <a:t>Pre</a:t>
                      </a:r>
                      <a:r>
                        <a:rPr lang="de-DE" sz="2800" b="0" dirty="0"/>
                        <a:t>-engagement</a:t>
                      </a:r>
                      <a:endParaRPr lang="de-DE" sz="2800" b="0" dirty="0">
                        <a:solidFill>
                          <a:srgbClr val="333333"/>
                        </a:solidFill>
                      </a:endParaRPr>
                    </a:p>
                  </a:txBody>
                  <a:tcPr/>
                </a:tc>
                <a:tc rowSpan="3">
                  <a:txBody>
                    <a:bodyPr/>
                    <a:lstStyle/>
                    <a:p>
                      <a:pPr marL="540000" algn="l"/>
                      <a:r>
                        <a:rPr lang="de-DE" sz="2800" dirty="0" err="1"/>
                        <a:t>Selection</a:t>
                      </a:r>
                      <a:endParaRPr lang="de-DE" sz="2800" b="0" dirty="0">
                        <a:solidFill>
                          <a:srgbClr val="333333"/>
                        </a:solidFill>
                      </a:endParaRPr>
                    </a:p>
                  </a:txBody>
                  <a:tcPr anchor="ctr"/>
                </a:tc>
                <a:extLst>
                  <a:ext uri="{0D108BD9-81ED-4DB2-BD59-A6C34878D82A}">
                    <a16:rowId xmlns:a16="http://schemas.microsoft.com/office/drawing/2014/main" val="2696516095"/>
                  </a:ext>
                </a:extLst>
              </a:tr>
              <a:tr h="370840">
                <a:tc>
                  <a:txBody>
                    <a:bodyPr/>
                    <a:lstStyle/>
                    <a:p>
                      <a:r>
                        <a:rPr lang="de-DE" sz="2800" dirty="0"/>
                        <a:t>Engagement</a:t>
                      </a:r>
                    </a:p>
                  </a:txBody>
                  <a:tcPr/>
                </a:tc>
                <a:tc vMerge="1">
                  <a:txBody>
                    <a:bodyPr/>
                    <a:lstStyle/>
                    <a:p>
                      <a:endParaRPr lang="de-DE"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3102542"/>
                  </a:ext>
                </a:extLst>
              </a:tr>
              <a:tr h="392090">
                <a:tc>
                  <a:txBody>
                    <a:bodyPr/>
                    <a:lstStyle/>
                    <a:p>
                      <a:r>
                        <a:rPr lang="de-DE" sz="2800" dirty="0" err="1"/>
                        <a:t>Planning</a:t>
                      </a:r>
                      <a:endParaRPr lang="de-DE" sz="2800" dirty="0"/>
                    </a:p>
                  </a:txBody>
                  <a:tcPr/>
                </a:tc>
                <a:tc vMerge="1">
                  <a:txBody>
                    <a:bodyPr/>
                    <a:lstStyle/>
                    <a:p>
                      <a:endParaRPr lang="de-DE"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0557201"/>
                  </a:ext>
                </a:extLst>
              </a:tr>
              <a:tr h="370840">
                <a:tc>
                  <a:txBody>
                    <a:bodyPr/>
                    <a:lstStyle/>
                    <a:p>
                      <a:r>
                        <a:rPr lang="de-DE" sz="2800" dirty="0"/>
                        <a:t>Validation/</a:t>
                      </a:r>
                      <a:r>
                        <a:rPr lang="de-DE" sz="2800" dirty="0" err="1"/>
                        <a:t>verification</a:t>
                      </a:r>
                      <a:r>
                        <a:rPr lang="de-DE" sz="2800" dirty="0"/>
                        <a:t> </a:t>
                      </a:r>
                      <a:r>
                        <a:rPr lang="de-DE" sz="2800" dirty="0" err="1"/>
                        <a:t>execution</a:t>
                      </a:r>
                      <a:r>
                        <a:rPr lang="de-DE" sz="2800" dirty="0"/>
                        <a:t>,</a:t>
                      </a:r>
                    </a:p>
                    <a:p>
                      <a:r>
                        <a:rPr lang="de-DE" sz="2800" dirty="0" err="1"/>
                        <a:t>including</a:t>
                      </a:r>
                      <a:r>
                        <a:rPr lang="de-DE" sz="2800" dirty="0"/>
                        <a:t> </a:t>
                      </a:r>
                      <a:r>
                        <a:rPr lang="de-DE" sz="2800" dirty="0" err="1"/>
                        <a:t>evidence</a:t>
                      </a:r>
                      <a:r>
                        <a:rPr lang="de-DE" sz="2800" baseline="0" dirty="0"/>
                        <a:t> </a:t>
                      </a:r>
                      <a:r>
                        <a:rPr lang="de-DE" sz="2800" baseline="0" dirty="0" err="1"/>
                        <a:t>gathering</a:t>
                      </a:r>
                      <a:endParaRPr lang="de-DE" sz="2800" dirty="0"/>
                    </a:p>
                  </a:txBody>
                  <a:tcPr/>
                </a:tc>
                <a:tc>
                  <a:txBody>
                    <a:bodyPr/>
                    <a:lstStyle/>
                    <a:p>
                      <a:pPr marL="540000"/>
                      <a:r>
                        <a:rPr lang="de-DE" sz="2800" dirty="0"/>
                        <a:t>Determination</a:t>
                      </a:r>
                    </a:p>
                  </a:txBody>
                  <a:tcPr anchor="ctr"/>
                </a:tc>
                <a:extLst>
                  <a:ext uri="{0D108BD9-81ED-4DB2-BD59-A6C34878D82A}">
                    <a16:rowId xmlns:a16="http://schemas.microsoft.com/office/drawing/2014/main" val="1857079588"/>
                  </a:ext>
                </a:extLst>
              </a:tr>
              <a:tr h="370840">
                <a:tc>
                  <a:txBody>
                    <a:bodyPr/>
                    <a:lstStyle/>
                    <a:p>
                      <a:r>
                        <a:rPr lang="de-DE" sz="2800" dirty="0"/>
                        <a:t>Review</a:t>
                      </a:r>
                    </a:p>
                  </a:txBody>
                  <a:tcPr/>
                </a:tc>
                <a:tc>
                  <a:txBody>
                    <a:bodyPr/>
                    <a:lstStyle/>
                    <a:p>
                      <a:pPr marL="540000"/>
                      <a:r>
                        <a:rPr lang="de-DE" sz="2800" dirty="0"/>
                        <a:t>Review</a:t>
                      </a:r>
                    </a:p>
                  </a:txBody>
                  <a:tcPr/>
                </a:tc>
                <a:extLst>
                  <a:ext uri="{0D108BD9-81ED-4DB2-BD59-A6C34878D82A}">
                    <a16:rowId xmlns:a16="http://schemas.microsoft.com/office/drawing/2014/main" val="417458157"/>
                  </a:ext>
                </a:extLst>
              </a:tr>
              <a:tr h="370840">
                <a:tc>
                  <a:txBody>
                    <a:bodyPr/>
                    <a:lstStyle/>
                    <a:p>
                      <a:r>
                        <a:rPr lang="de-DE" sz="2800" dirty="0" err="1"/>
                        <a:t>Decision</a:t>
                      </a:r>
                      <a:endParaRPr lang="de-DE" sz="2800" dirty="0"/>
                    </a:p>
                  </a:txBody>
                  <a:tcPr/>
                </a:tc>
                <a:tc>
                  <a:txBody>
                    <a:bodyPr/>
                    <a:lstStyle/>
                    <a:p>
                      <a:pPr marL="540000"/>
                      <a:r>
                        <a:rPr lang="de-DE" sz="2800" dirty="0" err="1"/>
                        <a:t>Decision</a:t>
                      </a:r>
                      <a:endParaRPr lang="de-DE" sz="2800" dirty="0"/>
                    </a:p>
                  </a:txBody>
                  <a:tcPr/>
                </a:tc>
                <a:extLst>
                  <a:ext uri="{0D108BD9-81ED-4DB2-BD59-A6C34878D82A}">
                    <a16:rowId xmlns:a16="http://schemas.microsoft.com/office/drawing/2014/main" val="2196514578"/>
                  </a:ext>
                </a:extLst>
              </a:tr>
              <a:tr h="370840">
                <a:tc>
                  <a:txBody>
                    <a:bodyPr/>
                    <a:lstStyle/>
                    <a:p>
                      <a:r>
                        <a:rPr lang="de-DE" sz="2800" dirty="0" err="1"/>
                        <a:t>Issue</a:t>
                      </a:r>
                      <a:r>
                        <a:rPr lang="de-DE" sz="2800" dirty="0"/>
                        <a:t> </a:t>
                      </a:r>
                      <a:r>
                        <a:rPr lang="de-DE" sz="2800" dirty="0" err="1"/>
                        <a:t>of</a:t>
                      </a:r>
                      <a:r>
                        <a:rPr lang="de-DE" sz="2800" dirty="0"/>
                        <a:t> </a:t>
                      </a:r>
                      <a:r>
                        <a:rPr lang="de-DE" sz="2800" dirty="0" err="1"/>
                        <a:t>validation</a:t>
                      </a:r>
                      <a:r>
                        <a:rPr lang="de-DE" sz="2800" dirty="0"/>
                        <a:t>/</a:t>
                      </a:r>
                      <a:r>
                        <a:rPr lang="de-DE" sz="2800" dirty="0" err="1"/>
                        <a:t>verification</a:t>
                      </a:r>
                      <a:r>
                        <a:rPr lang="de-DE" sz="2800" dirty="0"/>
                        <a:t> </a:t>
                      </a:r>
                      <a:r>
                        <a:rPr lang="de-DE" sz="2800" dirty="0" err="1"/>
                        <a:t>statement</a:t>
                      </a:r>
                      <a:endParaRPr lang="de-DE" sz="2800" dirty="0">
                        <a:solidFill>
                          <a:schemeClr val="bg1"/>
                        </a:solidFill>
                      </a:endParaRPr>
                    </a:p>
                  </a:txBody>
                  <a:tcPr/>
                </a:tc>
                <a:tc>
                  <a:txBody>
                    <a:bodyPr/>
                    <a:lstStyle/>
                    <a:p>
                      <a:pPr marL="540000"/>
                      <a:r>
                        <a:rPr lang="de-DE" sz="2800" dirty="0"/>
                        <a:t>Attestation</a:t>
                      </a:r>
                      <a:endParaRPr lang="de-DE" sz="2800" dirty="0">
                        <a:solidFill>
                          <a:schemeClr val="bg1"/>
                        </a:solidFill>
                      </a:endParaRPr>
                    </a:p>
                  </a:txBody>
                  <a:tcPr/>
                </a:tc>
                <a:extLst>
                  <a:ext uri="{0D108BD9-81ED-4DB2-BD59-A6C34878D82A}">
                    <a16:rowId xmlns:a16="http://schemas.microsoft.com/office/drawing/2014/main" val="3211731752"/>
                  </a:ext>
                </a:extLst>
              </a:tr>
            </a:tbl>
          </a:graphicData>
        </a:graphic>
      </p:graphicFrame>
    </p:spTree>
    <p:extLst>
      <p:ext uri="{BB962C8B-B14F-4D97-AF65-F5344CB8AC3E}">
        <p14:creationId xmlns:p14="http://schemas.microsoft.com/office/powerpoint/2010/main" val="3824686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2308324"/>
          </a:xfrm>
        </p:spPr>
        <p:txBody>
          <a:bodyPr/>
          <a:lstStyle/>
          <a:p>
            <a:r>
              <a:rPr lang="en-US" sz="4000" dirty="0"/>
              <a:t>ISO/IEC 17029 – Process - </a:t>
            </a:r>
            <a:r>
              <a:rPr lang="de-DE" sz="4000" dirty="0">
                <a:solidFill>
                  <a:srgbClr val="333333"/>
                </a:solidFill>
              </a:rPr>
              <a:t>Facts </a:t>
            </a:r>
            <a:r>
              <a:rPr lang="en-US" sz="4000" dirty="0">
                <a:solidFill>
                  <a:srgbClr val="333333"/>
                </a:solidFill>
              </a:rPr>
              <a:t>discovered after issue of the validation/verification statement</a:t>
            </a:r>
            <a:r>
              <a:rPr lang="de-DE" sz="4000" dirty="0">
                <a:solidFill>
                  <a:srgbClr val="333333"/>
                </a:solidFill>
              </a:rPr>
              <a:t/>
            </a:r>
            <a:br>
              <a:rPr lang="de-DE" sz="4000" dirty="0">
                <a:solidFill>
                  <a:srgbClr val="333333"/>
                </a:solidFill>
              </a:rPr>
            </a:br>
            <a:endParaRPr lang="en-US" sz="4000" dirty="0"/>
          </a:p>
        </p:txBody>
      </p:sp>
      <p:graphicFrame>
        <p:nvGraphicFramePr>
          <p:cNvPr id="5" name="Tabelle 6">
            <a:extLst>
              <a:ext uri="{FF2B5EF4-FFF2-40B4-BE49-F238E27FC236}">
                <a16:creationId xmlns:a16="http://schemas.microsoft.com/office/drawing/2014/main" id="{A3CE8E05-719E-4A99-8B06-215FCEF87766}"/>
              </a:ext>
            </a:extLst>
          </p:cNvPr>
          <p:cNvGraphicFramePr>
            <a:graphicFrameLocks noGrp="1"/>
          </p:cNvGraphicFramePr>
          <p:nvPr>
            <p:extLst>
              <p:ext uri="{D42A27DB-BD31-4B8C-83A1-F6EECF244321}">
                <p14:modId xmlns:p14="http://schemas.microsoft.com/office/powerpoint/2010/main" val="715260611"/>
              </p:ext>
            </p:extLst>
          </p:nvPr>
        </p:nvGraphicFramePr>
        <p:xfrm>
          <a:off x="695325" y="2659698"/>
          <a:ext cx="10801350" cy="2499360"/>
        </p:xfrm>
        <a:graphic>
          <a:graphicData uri="http://schemas.openxmlformats.org/drawingml/2006/table">
            <a:tbl>
              <a:tblPr firstRow="1" bandRow="1">
                <a:tableStyleId>{C083E6E3-FA7D-4D7B-A595-EF9225AFEA82}</a:tableStyleId>
              </a:tblPr>
              <a:tblGrid>
                <a:gridCol w="10801350">
                  <a:extLst>
                    <a:ext uri="{9D8B030D-6E8A-4147-A177-3AD203B41FA5}">
                      <a16:colId xmlns:a16="http://schemas.microsoft.com/office/drawing/2014/main" val="795242391"/>
                    </a:ext>
                  </a:extLst>
                </a:gridCol>
              </a:tblGrid>
              <a:tr h="370840">
                <a:tc>
                  <a:txBody>
                    <a:bodyPr/>
                    <a:lstStyle/>
                    <a:p>
                      <a:r>
                        <a:rPr lang="de-DE" sz="2800" dirty="0"/>
                        <a:t>Facts </a:t>
                      </a:r>
                      <a:r>
                        <a:rPr lang="en-US" sz="2800" dirty="0"/>
                        <a:t>discovered after issue of the validation/verification statement</a:t>
                      </a:r>
                      <a:endParaRPr lang="de-DE" sz="2800" b="0" dirty="0">
                        <a:solidFill>
                          <a:srgbClr val="333333"/>
                        </a:solidFill>
                      </a:endParaRPr>
                    </a:p>
                  </a:txBody>
                  <a:tcPr/>
                </a:tc>
                <a:extLst>
                  <a:ext uri="{0D108BD9-81ED-4DB2-BD59-A6C34878D82A}">
                    <a16:rowId xmlns:a16="http://schemas.microsoft.com/office/drawing/2014/main" val="2909313977"/>
                  </a:ext>
                </a:extLst>
              </a:tr>
              <a:tr h="370840">
                <a:tc>
                  <a:txBody>
                    <a:bodyPr/>
                    <a:lstStyle/>
                    <a:p>
                      <a:r>
                        <a:rPr lang="de-DE" sz="2800" dirty="0"/>
                        <a:t>Handling</a:t>
                      </a:r>
                      <a:r>
                        <a:rPr lang="de-DE" sz="2800" baseline="0" dirty="0"/>
                        <a:t> </a:t>
                      </a:r>
                      <a:r>
                        <a:rPr lang="de-DE" sz="2800" baseline="0" dirty="0" err="1"/>
                        <a:t>of</a:t>
                      </a:r>
                      <a:r>
                        <a:rPr lang="de-DE" sz="2800" baseline="0" dirty="0"/>
                        <a:t> </a:t>
                      </a:r>
                      <a:r>
                        <a:rPr lang="de-DE" sz="2800" baseline="0" dirty="0" err="1"/>
                        <a:t>appeals</a:t>
                      </a:r>
                      <a:endParaRPr lang="de-DE" sz="2800" b="0" dirty="0">
                        <a:solidFill>
                          <a:srgbClr val="333333"/>
                        </a:solidFill>
                      </a:endParaRPr>
                    </a:p>
                  </a:txBody>
                  <a:tcPr/>
                </a:tc>
                <a:extLst>
                  <a:ext uri="{0D108BD9-81ED-4DB2-BD59-A6C34878D82A}">
                    <a16:rowId xmlns:a16="http://schemas.microsoft.com/office/drawing/2014/main" val="18207590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dirty="0"/>
                        <a:t>Handling</a:t>
                      </a:r>
                      <a:r>
                        <a:rPr lang="de-DE" sz="2800" baseline="0" dirty="0"/>
                        <a:t> </a:t>
                      </a:r>
                      <a:r>
                        <a:rPr lang="de-DE" sz="2800" baseline="0" dirty="0" err="1"/>
                        <a:t>of</a:t>
                      </a:r>
                      <a:r>
                        <a:rPr lang="de-DE" sz="2800" baseline="0" dirty="0"/>
                        <a:t> </a:t>
                      </a:r>
                      <a:r>
                        <a:rPr lang="de-DE" sz="2800" baseline="0" dirty="0" err="1"/>
                        <a:t>complaints</a:t>
                      </a:r>
                      <a:endParaRPr lang="de-DE" sz="2800" b="0" dirty="0">
                        <a:solidFill>
                          <a:srgbClr val="333333"/>
                        </a:solidFill>
                      </a:endParaRPr>
                    </a:p>
                  </a:txBody>
                  <a:tcPr/>
                </a:tc>
                <a:extLst>
                  <a:ext uri="{0D108BD9-81ED-4DB2-BD59-A6C34878D82A}">
                    <a16:rowId xmlns:a16="http://schemas.microsoft.com/office/drawing/2014/main" val="3173859707"/>
                  </a:ext>
                </a:extLst>
              </a:tr>
              <a:tr h="370840">
                <a:tc>
                  <a:txBody>
                    <a:bodyPr/>
                    <a:lstStyle/>
                    <a:p>
                      <a:r>
                        <a:rPr lang="de-DE" sz="2800" dirty="0"/>
                        <a:t>Records</a:t>
                      </a:r>
                      <a:endParaRPr lang="de-DE" sz="2800" b="0" dirty="0">
                        <a:solidFill>
                          <a:srgbClr val="333333"/>
                        </a:solidFill>
                      </a:endParaRPr>
                    </a:p>
                  </a:txBody>
                  <a:tcPr/>
                </a:tc>
                <a:extLst>
                  <a:ext uri="{0D108BD9-81ED-4DB2-BD59-A6C34878D82A}">
                    <a16:rowId xmlns:a16="http://schemas.microsoft.com/office/drawing/2014/main" val="1345391901"/>
                  </a:ext>
                </a:extLst>
              </a:tr>
            </a:tbl>
          </a:graphicData>
        </a:graphic>
      </p:graphicFrame>
    </p:spTree>
    <p:extLst>
      <p:ext uri="{BB962C8B-B14F-4D97-AF65-F5344CB8AC3E}">
        <p14:creationId xmlns:p14="http://schemas.microsoft.com/office/powerpoint/2010/main" val="3862178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ISO/IEC 17029 – Management system</a:t>
            </a:r>
          </a:p>
        </p:txBody>
      </p:sp>
      <p:sp>
        <p:nvSpPr>
          <p:cNvPr id="5" name="Text Placeholder 4"/>
          <p:cNvSpPr>
            <a:spLocks noGrp="1"/>
          </p:cNvSpPr>
          <p:nvPr>
            <p:ph type="body" sz="quarter" idx="12"/>
          </p:nvPr>
        </p:nvSpPr>
        <p:spPr>
          <a:xfrm>
            <a:off x="719138" y="1910481"/>
            <a:ext cx="10807700" cy="3835922"/>
          </a:xfrm>
        </p:spPr>
        <p:txBody>
          <a:bodyPr/>
          <a:lstStyle/>
          <a:p>
            <a:pPr marL="457200" indent="-457200">
              <a:buFont typeface="Wingdings" panose="05000000000000000000" pitchFamily="2" charset="2"/>
              <a:buChar char="§"/>
            </a:pPr>
            <a:r>
              <a:rPr lang="en-GB" dirty="0"/>
              <a:t>Validation/verification bodies shall establish, document, implement and maintain a </a:t>
            </a:r>
            <a:r>
              <a:rPr lang="en-GB" b="1" dirty="0"/>
              <a:t>management system</a:t>
            </a:r>
            <a:r>
              <a:rPr lang="en-GB" dirty="0"/>
              <a:t>, e.g. according to ISO 9001, to support the requirements of ISO/IEC 17029 (11.1)</a:t>
            </a:r>
          </a:p>
          <a:p>
            <a:pPr marL="457200" indent="-457200">
              <a:buFont typeface="Wingdings" panose="05000000000000000000" pitchFamily="2" charset="2"/>
              <a:buChar char="§"/>
            </a:pPr>
            <a:r>
              <a:rPr lang="en-GB" dirty="0"/>
              <a:t>Management review (11.2)</a:t>
            </a:r>
          </a:p>
          <a:p>
            <a:pPr marL="457200" indent="-457200">
              <a:buFont typeface="Wingdings" panose="05000000000000000000" pitchFamily="2" charset="2"/>
              <a:buChar char="§"/>
            </a:pPr>
            <a:r>
              <a:rPr lang="en-GB" dirty="0"/>
              <a:t>Internal audits (11.3)</a:t>
            </a:r>
          </a:p>
          <a:p>
            <a:pPr marL="457200" indent="-457200">
              <a:buFont typeface="Wingdings" panose="05000000000000000000" pitchFamily="2" charset="2"/>
              <a:buChar char="§"/>
            </a:pPr>
            <a:r>
              <a:rPr lang="en-GB" dirty="0"/>
              <a:t>Corrective actions (11.4)</a:t>
            </a:r>
          </a:p>
          <a:p>
            <a:pPr marL="457200" indent="-457200">
              <a:buFont typeface="Wingdings" panose="05000000000000000000" pitchFamily="2" charset="2"/>
              <a:buChar char="§"/>
            </a:pPr>
            <a:r>
              <a:rPr lang="en-GB" dirty="0"/>
              <a:t>Actions to address risks and opportunities (11.5)</a:t>
            </a:r>
          </a:p>
          <a:p>
            <a:pPr marL="457200" indent="-457200">
              <a:buFont typeface="Wingdings" panose="05000000000000000000" pitchFamily="2" charset="2"/>
              <a:buChar char="§"/>
            </a:pPr>
            <a:r>
              <a:rPr lang="en-GB" dirty="0"/>
              <a:t>Documented information (11.6)</a:t>
            </a:r>
          </a:p>
        </p:txBody>
      </p:sp>
    </p:spTree>
    <p:extLst>
      <p:ext uri="{BB962C8B-B14F-4D97-AF65-F5344CB8AC3E}">
        <p14:creationId xmlns:p14="http://schemas.microsoft.com/office/powerpoint/2010/main" val="75443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Validation/verification as conformity assessment</a:t>
            </a:r>
          </a:p>
        </p:txBody>
      </p:sp>
      <p:sp>
        <p:nvSpPr>
          <p:cNvPr id="5" name="Text Placeholder 4"/>
          <p:cNvSpPr>
            <a:spLocks noGrp="1"/>
          </p:cNvSpPr>
          <p:nvPr>
            <p:ph type="body" sz="quarter" idx="12"/>
          </p:nvPr>
        </p:nvSpPr>
        <p:spPr>
          <a:xfrm>
            <a:off x="719138" y="1910481"/>
            <a:ext cx="10807700" cy="4351961"/>
          </a:xfrm>
        </p:spPr>
        <p:txBody>
          <a:bodyPr/>
          <a:lstStyle/>
          <a:p>
            <a:r>
              <a:rPr lang="en-GB" u="sng" dirty="0"/>
              <a:t>Functional approach</a:t>
            </a:r>
            <a:r>
              <a:rPr lang="en-GB" dirty="0"/>
              <a:t>:</a:t>
            </a:r>
          </a:p>
          <a:p>
            <a:pPr marL="457200" indent="-457200">
              <a:buFont typeface="Wingdings" panose="05000000000000000000" pitchFamily="2" charset="2"/>
              <a:buChar char="§"/>
            </a:pPr>
            <a:r>
              <a:rPr lang="en-GB" b="1" dirty="0"/>
              <a:t>Selection</a:t>
            </a:r>
            <a:r>
              <a:rPr lang="en-GB" dirty="0"/>
              <a:t> – pre-engagement, engagement and planning activities</a:t>
            </a:r>
          </a:p>
          <a:p>
            <a:pPr marL="457200" indent="-457200">
              <a:buFont typeface="Wingdings" panose="05000000000000000000" pitchFamily="2" charset="2"/>
              <a:buChar char="§"/>
            </a:pPr>
            <a:r>
              <a:rPr lang="en-GB" b="1" dirty="0"/>
              <a:t>Determination</a:t>
            </a:r>
            <a:r>
              <a:rPr lang="en-GB" dirty="0"/>
              <a:t> – validation/verification execution activities, including evidence-gathering activities</a:t>
            </a:r>
            <a:endParaRPr lang="de-DE" dirty="0"/>
          </a:p>
          <a:p>
            <a:pPr marL="457200" indent="-457200">
              <a:buFont typeface="Wingdings" panose="05000000000000000000" pitchFamily="2" charset="2"/>
              <a:buChar char="§"/>
            </a:pPr>
            <a:r>
              <a:rPr lang="en-GB" b="1" dirty="0"/>
              <a:t>Review</a:t>
            </a:r>
          </a:p>
          <a:p>
            <a:pPr marL="457200" indent="-457200">
              <a:buFont typeface="Wingdings" panose="05000000000000000000" pitchFamily="2" charset="2"/>
              <a:buChar char="§"/>
            </a:pPr>
            <a:r>
              <a:rPr lang="en-GB" b="1" dirty="0"/>
              <a:t>Decision</a:t>
            </a:r>
          </a:p>
          <a:p>
            <a:pPr marL="457200" indent="-457200">
              <a:buFont typeface="Wingdings" panose="05000000000000000000" pitchFamily="2" charset="2"/>
              <a:buChar char="§"/>
            </a:pPr>
            <a:r>
              <a:rPr lang="en-GB" b="1" dirty="0"/>
              <a:t>Attestation</a:t>
            </a:r>
            <a:r>
              <a:rPr lang="en-GB" dirty="0"/>
              <a:t> – issue of the validation/verification statement</a:t>
            </a:r>
          </a:p>
          <a:p>
            <a:pPr marL="457200" indent="-457200">
              <a:buFont typeface="Wingdings" panose="05000000000000000000" pitchFamily="2" charset="2"/>
              <a:buChar char="§"/>
            </a:pPr>
            <a:r>
              <a:rPr lang="en-GB" b="1" dirty="0">
                <a:solidFill>
                  <a:schemeClr val="bg1">
                    <a:lumMod val="50000"/>
                  </a:schemeClr>
                </a:solidFill>
              </a:rPr>
              <a:t>Surveillance</a:t>
            </a:r>
            <a:r>
              <a:rPr lang="en-GB" dirty="0">
                <a:solidFill>
                  <a:schemeClr val="bg1">
                    <a:lumMod val="50000"/>
                  </a:schemeClr>
                </a:solidFill>
              </a:rPr>
              <a:t> – not applicable</a:t>
            </a:r>
          </a:p>
        </p:txBody>
      </p:sp>
    </p:spTree>
    <p:extLst>
      <p:ext uri="{BB962C8B-B14F-4D97-AF65-F5344CB8AC3E}">
        <p14:creationId xmlns:p14="http://schemas.microsoft.com/office/powerpoint/2010/main" val="2116001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E1C7EC-FCAD-4B66-9D42-6A8F05F93D80}"/>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a16="http://schemas.microsoft.com/office/drawing/2014/main" id="{182416DF-8BF0-4F6A-814D-0FE3301BED8B}"/>
              </a:ext>
            </a:extLst>
          </p:cNvPr>
          <p:cNvSpPr>
            <a:spLocks noGrp="1"/>
          </p:cNvSpPr>
          <p:nvPr>
            <p:ph type="title"/>
          </p:nvPr>
        </p:nvSpPr>
        <p:spPr>
          <a:xfrm>
            <a:off x="665162" y="169025"/>
            <a:ext cx="10801350" cy="646331"/>
          </a:xfrm>
        </p:spPr>
        <p:txBody>
          <a:bodyPr/>
          <a:lstStyle/>
          <a:p>
            <a:r>
              <a:rPr lang="en-US" sz="4000" dirty="0"/>
              <a:t>Terms &amp; concepts defined by ISO/IEC 17029</a:t>
            </a:r>
            <a:endParaRPr lang="en-US" dirty="0"/>
          </a:p>
        </p:txBody>
      </p:sp>
      <p:graphicFrame>
        <p:nvGraphicFramePr>
          <p:cNvPr id="7" name="Object 6">
            <a:extLst>
              <a:ext uri="{FF2B5EF4-FFF2-40B4-BE49-F238E27FC236}">
                <a16:creationId xmlns:a16="http://schemas.microsoft.com/office/drawing/2014/main" id="{77A81529-EA4D-4FAE-A0A4-F9768A9C1AF1}"/>
              </a:ext>
            </a:extLst>
          </p:cNvPr>
          <p:cNvGraphicFramePr>
            <a:graphicFrameLocks noChangeAspect="1"/>
          </p:cNvGraphicFramePr>
          <p:nvPr>
            <p:extLst>
              <p:ext uri="{D42A27DB-BD31-4B8C-83A1-F6EECF244321}">
                <p14:modId xmlns:p14="http://schemas.microsoft.com/office/powerpoint/2010/main" val="4159484548"/>
              </p:ext>
            </p:extLst>
          </p:nvPr>
        </p:nvGraphicFramePr>
        <p:xfrm>
          <a:off x="1907540" y="1145035"/>
          <a:ext cx="8376920" cy="5712965"/>
        </p:xfrm>
        <a:graphic>
          <a:graphicData uri="http://schemas.openxmlformats.org/presentationml/2006/ole">
            <mc:AlternateContent xmlns:mc="http://schemas.openxmlformats.org/markup-compatibility/2006">
              <mc:Choice xmlns:v="urn:schemas-microsoft-com:vml" Requires="v">
                <p:oleObj spid="_x0000_s1033" name="Document" r:id="rId3" imgW="6327069" imgH="4887583" progId="Word.Document.12">
                  <p:embed/>
                </p:oleObj>
              </mc:Choice>
              <mc:Fallback>
                <p:oleObj name="Document" r:id="rId3" imgW="6327069" imgH="4887583" progId="Word.Document.12">
                  <p:embed/>
                  <p:pic>
                    <p:nvPicPr>
                      <p:cNvPr id="0" name=""/>
                      <p:cNvPicPr/>
                      <p:nvPr/>
                    </p:nvPicPr>
                    <p:blipFill>
                      <a:blip r:embed="rId4"/>
                      <a:stretch>
                        <a:fillRect/>
                      </a:stretch>
                    </p:blipFill>
                    <p:spPr>
                      <a:xfrm>
                        <a:off x="1907540" y="1145035"/>
                        <a:ext cx="8376920" cy="5712965"/>
                      </a:xfrm>
                      <a:prstGeom prst="rect">
                        <a:avLst/>
                      </a:prstGeom>
                    </p:spPr>
                  </p:pic>
                </p:oleObj>
              </mc:Fallback>
            </mc:AlternateContent>
          </a:graphicData>
        </a:graphic>
      </p:graphicFrame>
    </p:spTree>
    <p:extLst>
      <p:ext uri="{BB962C8B-B14F-4D97-AF65-F5344CB8AC3E}">
        <p14:creationId xmlns:p14="http://schemas.microsoft.com/office/powerpoint/2010/main" val="69484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Validation/verification as conformity assessment</a:t>
            </a:r>
          </a:p>
        </p:txBody>
      </p:sp>
      <p:sp>
        <p:nvSpPr>
          <p:cNvPr id="5" name="Text Placeholder 4"/>
          <p:cNvSpPr>
            <a:spLocks noGrp="1"/>
          </p:cNvSpPr>
          <p:nvPr>
            <p:ph type="body" sz="quarter" idx="12"/>
          </p:nvPr>
        </p:nvSpPr>
        <p:spPr>
          <a:xfrm>
            <a:off x="719138" y="1910481"/>
            <a:ext cx="10807700" cy="3319883"/>
          </a:xfrm>
        </p:spPr>
        <p:txBody>
          <a:bodyPr/>
          <a:lstStyle/>
          <a:p>
            <a:r>
              <a:rPr lang="en-US" u="sng" dirty="0"/>
              <a:t>Object of conformity assessment</a:t>
            </a:r>
            <a:r>
              <a:rPr lang="en-US" dirty="0"/>
              <a:t>:</a:t>
            </a:r>
          </a:p>
          <a:p>
            <a:r>
              <a:rPr lang="en-GB" b="1" dirty="0"/>
              <a:t>information declared</a:t>
            </a:r>
            <a:r>
              <a:rPr lang="en-GB" dirty="0"/>
              <a:t> by the client (claim, report, statement, assertion, declaration, prediction, project plan, consolidated data…)</a:t>
            </a:r>
          </a:p>
          <a:p>
            <a:endParaRPr lang="en-US" dirty="0"/>
          </a:p>
          <a:p>
            <a:r>
              <a:rPr lang="en-US" u="sng" dirty="0"/>
              <a:t>Validation/verification</a:t>
            </a:r>
            <a:r>
              <a:rPr lang="en-US" dirty="0"/>
              <a:t>:</a:t>
            </a:r>
          </a:p>
          <a:p>
            <a:r>
              <a:rPr lang="en-GB" b="1" dirty="0"/>
              <a:t>confirmation</a:t>
            </a:r>
            <a:r>
              <a:rPr lang="en-GB" dirty="0"/>
              <a:t> of a claim (</a:t>
            </a:r>
            <a:r>
              <a:rPr lang="en-GB" b="1" dirty="0"/>
              <a:t>information declared</a:t>
            </a:r>
            <a:r>
              <a:rPr lang="en-GB" dirty="0"/>
              <a:t> by the client ) through the provision of objective evidence</a:t>
            </a:r>
            <a:endParaRPr lang="en-US" dirty="0"/>
          </a:p>
        </p:txBody>
      </p:sp>
    </p:spTree>
    <p:extLst>
      <p:ext uri="{BB962C8B-B14F-4D97-AF65-F5344CB8AC3E}">
        <p14:creationId xmlns:p14="http://schemas.microsoft.com/office/powerpoint/2010/main" val="131207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Validation/verification as conformity assessment</a:t>
            </a:r>
          </a:p>
        </p:txBody>
      </p:sp>
      <p:sp>
        <p:nvSpPr>
          <p:cNvPr id="5" name="Text Placeholder 4"/>
          <p:cNvSpPr>
            <a:spLocks noGrp="1"/>
          </p:cNvSpPr>
          <p:nvPr>
            <p:ph type="body" sz="quarter" idx="12"/>
          </p:nvPr>
        </p:nvSpPr>
        <p:spPr>
          <a:xfrm>
            <a:off x="719138" y="1910481"/>
            <a:ext cx="10807700" cy="3964162"/>
          </a:xfrm>
        </p:spPr>
        <p:txBody>
          <a:bodyPr/>
          <a:lstStyle/>
          <a:p>
            <a:r>
              <a:rPr lang="en-GB" u="sng" dirty="0"/>
              <a:t>Differentiation from other CASCO tools</a:t>
            </a:r>
            <a:r>
              <a:rPr lang="en-GB" dirty="0"/>
              <a:t>:</a:t>
            </a:r>
          </a:p>
          <a:p>
            <a:endParaRPr lang="en-GB" dirty="0"/>
          </a:p>
          <a:p>
            <a:pPr marL="457200" indent="-457200">
              <a:buFont typeface="Symbol" panose="05050102010706020507" pitchFamily="18" charset="2"/>
              <a:buChar char="-"/>
            </a:pPr>
            <a:r>
              <a:rPr lang="en-GB" dirty="0"/>
              <a:t>not resulting in a </a:t>
            </a:r>
            <a:r>
              <a:rPr lang="en-GB" b="1" dirty="0"/>
              <a:t>characterisation</a:t>
            </a:r>
            <a:r>
              <a:rPr lang="en-GB" dirty="0"/>
              <a:t> (testing)</a:t>
            </a:r>
          </a:p>
          <a:p>
            <a:endParaRPr lang="en-GB" dirty="0"/>
          </a:p>
          <a:p>
            <a:pPr marL="457200" indent="-457200">
              <a:buFont typeface="Symbol" panose="05050102010706020507" pitchFamily="18" charset="2"/>
              <a:buChar char="-"/>
            </a:pPr>
            <a:r>
              <a:rPr lang="en-GB" dirty="0"/>
              <a:t>not providing </a:t>
            </a:r>
            <a:r>
              <a:rPr lang="en-GB" b="1" dirty="0"/>
              <a:t>examination</a:t>
            </a:r>
            <a:r>
              <a:rPr lang="en-GB" dirty="0"/>
              <a:t> (inspection)</a:t>
            </a:r>
          </a:p>
          <a:p>
            <a:pPr marL="457200" indent="-457200">
              <a:buFont typeface="Symbol" panose="05050102010706020507" pitchFamily="18" charset="2"/>
              <a:buChar char="-"/>
            </a:pPr>
            <a:endParaRPr lang="en-GB" dirty="0"/>
          </a:p>
          <a:p>
            <a:pPr marL="457200" indent="-457200">
              <a:buFont typeface="Symbol" panose="05050102010706020507" pitchFamily="18" charset="2"/>
              <a:buChar char="-"/>
            </a:pPr>
            <a:r>
              <a:rPr lang="en-GB" dirty="0"/>
              <a:t>not providing an attestation of conformity for a </a:t>
            </a:r>
            <a:r>
              <a:rPr lang="en-GB" b="1" dirty="0"/>
              <a:t>defined period</a:t>
            </a:r>
            <a:r>
              <a:rPr lang="en-GB" dirty="0"/>
              <a:t> (certification)</a:t>
            </a:r>
            <a:endParaRPr lang="en-US" dirty="0"/>
          </a:p>
        </p:txBody>
      </p:sp>
    </p:spTree>
    <p:extLst>
      <p:ext uri="{BB962C8B-B14F-4D97-AF65-F5344CB8AC3E}">
        <p14:creationId xmlns:p14="http://schemas.microsoft.com/office/powerpoint/2010/main" val="299898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8460" y="565265"/>
            <a:ext cx="10801350" cy="646331"/>
          </a:xfrm>
        </p:spPr>
        <p:txBody>
          <a:bodyPr/>
          <a:lstStyle/>
          <a:p>
            <a:r>
              <a:rPr lang="en-US" sz="4000" dirty="0"/>
              <a:t>Validation/verification as conformity assessment</a:t>
            </a:r>
          </a:p>
        </p:txBody>
      </p:sp>
      <p:sp>
        <p:nvSpPr>
          <p:cNvPr id="5" name="Text Placeholder 4"/>
          <p:cNvSpPr>
            <a:spLocks noGrp="1"/>
          </p:cNvSpPr>
          <p:nvPr>
            <p:ph type="body" sz="quarter" idx="12"/>
          </p:nvPr>
        </p:nvSpPr>
        <p:spPr>
          <a:xfrm>
            <a:off x="719138" y="1910481"/>
            <a:ext cx="10807700" cy="4095480"/>
          </a:xfrm>
        </p:spPr>
        <p:txBody>
          <a:bodyPr/>
          <a:lstStyle/>
          <a:p>
            <a:r>
              <a:rPr lang="en-GB" u="sng" dirty="0"/>
              <a:t>Characterisation with regards to other CASCO tools</a:t>
            </a:r>
            <a:r>
              <a:rPr lang="en-GB" dirty="0"/>
              <a:t>:</a:t>
            </a:r>
          </a:p>
          <a:p>
            <a:endParaRPr lang="en-GB" dirty="0"/>
          </a:p>
          <a:p>
            <a:pPr marL="457200" indent="-457200">
              <a:buFont typeface="Wingdings" panose="05000000000000000000" pitchFamily="2" charset="2"/>
              <a:buChar char="§"/>
            </a:pPr>
            <a:r>
              <a:rPr lang="en-GB" dirty="0"/>
              <a:t>The </a:t>
            </a:r>
            <a:r>
              <a:rPr lang="en-GB" b="1" dirty="0"/>
              <a:t>claim</a:t>
            </a:r>
            <a:r>
              <a:rPr lang="en-GB" dirty="0"/>
              <a:t> can represent a situation at a point in time or could cover a period of time.</a:t>
            </a:r>
          </a:p>
          <a:p>
            <a:pPr marL="457200" indent="-457200">
              <a:buFont typeface="Wingdings" panose="05000000000000000000" pitchFamily="2" charset="2"/>
              <a:buChar char="§"/>
            </a:pPr>
            <a:r>
              <a:rPr lang="en-GB" dirty="0"/>
              <a:t>The validation/verification outcome </a:t>
            </a:r>
            <a:r>
              <a:rPr lang="en-US" dirty="0"/>
              <a:t>reflects only the situation at the </a:t>
            </a:r>
            <a:r>
              <a:rPr lang="en-US" b="1" dirty="0"/>
              <a:t>point in time</a:t>
            </a:r>
            <a:r>
              <a:rPr lang="en-US" dirty="0"/>
              <a:t> it is issued as </a:t>
            </a:r>
            <a:r>
              <a:rPr lang="en-US" b="1" dirty="0"/>
              <a:t>validation/verification statement</a:t>
            </a:r>
            <a:r>
              <a:rPr lang="en-US" dirty="0"/>
              <a:t>.</a:t>
            </a:r>
          </a:p>
          <a:p>
            <a:pPr marL="457200" indent="-457200">
              <a:buFont typeface="Wingdings" panose="05000000000000000000" pitchFamily="2" charset="2"/>
              <a:buChar char="§"/>
            </a:pPr>
            <a:r>
              <a:rPr lang="en-US" dirty="0"/>
              <a:t>Review and decision shall be </a:t>
            </a:r>
            <a:r>
              <a:rPr lang="en-US" b="1" dirty="0"/>
              <a:t>made by personnel different from </a:t>
            </a:r>
            <a:r>
              <a:rPr lang="en-US" dirty="0"/>
              <a:t>those who carried out the validation/verification execution.</a:t>
            </a:r>
            <a:endParaRPr lang="en-GB" dirty="0"/>
          </a:p>
        </p:txBody>
      </p:sp>
    </p:spTree>
    <p:extLst>
      <p:ext uri="{BB962C8B-B14F-4D97-AF65-F5344CB8AC3E}">
        <p14:creationId xmlns:p14="http://schemas.microsoft.com/office/powerpoint/2010/main" val="74845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565438" y="2819181"/>
            <a:ext cx="7066843" cy="3423312"/>
            <a:chOff x="1752600" y="736599"/>
            <a:chExt cx="7066843" cy="3423312"/>
          </a:xfrm>
        </p:grpSpPr>
        <p:pic>
          <p:nvPicPr>
            <p:cNvPr id="7" name="Grafik 6"/>
            <p:cNvPicPr>
              <a:picLocks noChangeAspect="1"/>
            </p:cNvPicPr>
            <p:nvPr/>
          </p:nvPicPr>
          <p:blipFill rotWithShape="1">
            <a:blip r:embed="rId3"/>
            <a:srcRect b="14620"/>
            <a:stretch/>
          </p:blipFill>
          <p:spPr>
            <a:xfrm>
              <a:off x="1752600" y="736599"/>
              <a:ext cx="7066843" cy="3373488"/>
            </a:xfrm>
            <a:prstGeom prst="rect">
              <a:avLst/>
            </a:prstGeom>
          </p:spPr>
        </p:pic>
        <p:sp>
          <p:nvSpPr>
            <p:cNvPr id="8" name="Textfeld 7"/>
            <p:cNvSpPr txBox="1"/>
            <p:nvPr/>
          </p:nvSpPr>
          <p:spPr>
            <a:xfrm>
              <a:off x="4536590" y="3790579"/>
              <a:ext cx="1498862" cy="369332"/>
            </a:xfrm>
            <a:prstGeom prst="rect">
              <a:avLst/>
            </a:prstGeom>
            <a:noFill/>
          </p:spPr>
          <p:txBody>
            <a:bodyPr wrap="square" rtlCol="0">
              <a:spAutoFit/>
            </a:bodyPr>
            <a:lstStyle/>
            <a:p>
              <a:r>
                <a:rPr lang="de-DE" dirty="0" err="1"/>
                <a:t>claim</a:t>
              </a:r>
              <a:endParaRPr lang="de-DE" dirty="0"/>
            </a:p>
          </p:txBody>
        </p:sp>
      </p:grpSp>
      <p:grpSp>
        <p:nvGrpSpPr>
          <p:cNvPr id="3" name="Gruppieren 2"/>
          <p:cNvGrpSpPr/>
          <p:nvPr/>
        </p:nvGrpSpPr>
        <p:grpSpPr>
          <a:xfrm>
            <a:off x="6493797" y="3885673"/>
            <a:ext cx="1890785" cy="1365998"/>
            <a:chOff x="6493797" y="3885673"/>
            <a:chExt cx="1890785" cy="1365998"/>
          </a:xfrm>
        </p:grpSpPr>
        <p:sp>
          <p:nvSpPr>
            <p:cNvPr id="10" name="Richtungspfeil 9"/>
            <p:cNvSpPr/>
            <p:nvPr/>
          </p:nvSpPr>
          <p:spPr>
            <a:xfrm>
              <a:off x="6587062" y="4506604"/>
              <a:ext cx="1312333" cy="745067"/>
            </a:xfrm>
            <a:prstGeom prst="homePlate">
              <a:avLst>
                <a:gd name="adj" fmla="val 61363"/>
              </a:avLst>
            </a:prstGeom>
            <a:solidFill>
              <a:schemeClr val="accent6">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6493797" y="3885673"/>
              <a:ext cx="1890785" cy="646331"/>
            </a:xfrm>
            <a:prstGeom prst="rect">
              <a:avLst/>
            </a:prstGeom>
            <a:noFill/>
          </p:spPr>
          <p:txBody>
            <a:bodyPr wrap="square" rtlCol="0">
              <a:spAutoFit/>
            </a:bodyPr>
            <a:lstStyle/>
            <a:p>
              <a:r>
                <a:rPr lang="de-DE" dirty="0" err="1"/>
                <a:t>occurrence</a:t>
              </a:r>
              <a:r>
                <a:rPr lang="de-DE" dirty="0"/>
                <a:t> </a:t>
              </a:r>
              <a:r>
                <a:rPr lang="de-DE" dirty="0" err="1"/>
                <a:t>of</a:t>
              </a:r>
              <a:endParaRPr lang="de-DE" dirty="0"/>
            </a:p>
            <a:p>
              <a:r>
                <a:rPr lang="de-DE" dirty="0" err="1"/>
                <a:t>what</a:t>
              </a:r>
              <a:r>
                <a:rPr lang="de-DE" dirty="0"/>
                <a:t> </a:t>
              </a:r>
              <a:r>
                <a:rPr lang="de-DE" dirty="0" err="1"/>
                <a:t>is</a:t>
              </a:r>
              <a:r>
                <a:rPr lang="de-DE" dirty="0"/>
                <a:t> </a:t>
              </a:r>
              <a:r>
                <a:rPr lang="de-DE" dirty="0" err="1"/>
                <a:t>claimed</a:t>
              </a:r>
              <a:endParaRPr lang="de-DE" dirty="0"/>
            </a:p>
          </p:txBody>
        </p:sp>
      </p:grpSp>
      <p:sp>
        <p:nvSpPr>
          <p:cNvPr id="4" name="Title 3"/>
          <p:cNvSpPr>
            <a:spLocks noGrp="1"/>
          </p:cNvSpPr>
          <p:nvPr>
            <p:ph type="title"/>
          </p:nvPr>
        </p:nvSpPr>
        <p:spPr>
          <a:xfrm>
            <a:off x="698460" y="565265"/>
            <a:ext cx="10801350" cy="646331"/>
          </a:xfrm>
        </p:spPr>
        <p:txBody>
          <a:bodyPr/>
          <a:lstStyle/>
          <a:p>
            <a:r>
              <a:rPr lang="en-US" sz="4000" dirty="0"/>
              <a:t>Validation/verification as conformity assessment</a:t>
            </a:r>
          </a:p>
        </p:txBody>
      </p:sp>
      <p:sp>
        <p:nvSpPr>
          <p:cNvPr id="15" name="Text Placeholder 4"/>
          <p:cNvSpPr>
            <a:spLocks noGrp="1"/>
          </p:cNvSpPr>
          <p:nvPr>
            <p:ph type="body" sz="quarter" idx="12"/>
          </p:nvPr>
        </p:nvSpPr>
        <p:spPr>
          <a:xfrm>
            <a:off x="719138" y="1910481"/>
            <a:ext cx="10807700" cy="2675604"/>
          </a:xfrm>
        </p:spPr>
        <p:txBody>
          <a:bodyPr/>
          <a:lstStyle/>
          <a:p>
            <a:r>
              <a:rPr lang="en-GB" u="sng" dirty="0"/>
              <a:t>Differentiation from each other</a:t>
            </a:r>
            <a:r>
              <a:rPr lang="en-GB" dirty="0"/>
              <a:t>:</a:t>
            </a:r>
          </a:p>
          <a:p>
            <a:pPr marL="457200" indent="-457200">
              <a:buFont typeface="Wingdings" panose="05000000000000000000" pitchFamily="2" charset="2"/>
              <a:buChar char="§"/>
            </a:pPr>
            <a:r>
              <a:rPr lang="en-GB" b="1" dirty="0"/>
              <a:t>validation</a:t>
            </a:r>
            <a:r>
              <a:rPr lang="en-GB" dirty="0"/>
              <a:t> – confirmation of a claim through the provision of objective evidence, that the requirements for a specific intended future use or application have been fulfilled (confirmation of </a:t>
            </a:r>
            <a:r>
              <a:rPr lang="en-GB" b="1" dirty="0"/>
              <a:t>plausibility</a:t>
            </a:r>
            <a:r>
              <a:rPr lang="en-GB" dirty="0"/>
              <a:t>)</a:t>
            </a:r>
          </a:p>
          <a:p>
            <a:endParaRPr lang="en-GB" dirty="0"/>
          </a:p>
        </p:txBody>
      </p:sp>
    </p:spTree>
    <p:extLst>
      <p:ext uri="{BB962C8B-B14F-4D97-AF65-F5344CB8AC3E}">
        <p14:creationId xmlns:p14="http://schemas.microsoft.com/office/powerpoint/2010/main" val="372247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570327" y="2819467"/>
            <a:ext cx="7066843" cy="3423312"/>
            <a:chOff x="1752600" y="736599"/>
            <a:chExt cx="7066843" cy="3423312"/>
          </a:xfrm>
          <a:noFill/>
        </p:grpSpPr>
        <p:pic>
          <p:nvPicPr>
            <p:cNvPr id="7" name="Grafik 6"/>
            <p:cNvPicPr>
              <a:picLocks noChangeAspect="1"/>
            </p:cNvPicPr>
            <p:nvPr/>
          </p:nvPicPr>
          <p:blipFill rotWithShape="1">
            <a:blip r:embed="rId3"/>
            <a:srcRect b="14620"/>
            <a:stretch/>
          </p:blipFill>
          <p:spPr>
            <a:xfrm>
              <a:off x="1752600" y="736599"/>
              <a:ext cx="7066843" cy="3373488"/>
            </a:xfrm>
            <a:prstGeom prst="rect">
              <a:avLst/>
            </a:prstGeom>
            <a:grpFill/>
          </p:spPr>
        </p:pic>
        <p:sp>
          <p:nvSpPr>
            <p:cNvPr id="8" name="Textfeld 7"/>
            <p:cNvSpPr txBox="1"/>
            <p:nvPr/>
          </p:nvSpPr>
          <p:spPr>
            <a:xfrm>
              <a:off x="4536590" y="3790579"/>
              <a:ext cx="1498862" cy="369332"/>
            </a:xfrm>
            <a:prstGeom prst="rect">
              <a:avLst/>
            </a:prstGeom>
            <a:grpFill/>
          </p:spPr>
          <p:txBody>
            <a:bodyPr wrap="square" rtlCol="0">
              <a:spAutoFit/>
            </a:bodyPr>
            <a:lstStyle/>
            <a:p>
              <a:r>
                <a:rPr lang="de-DE" dirty="0" err="1"/>
                <a:t>claim</a:t>
              </a:r>
              <a:endParaRPr lang="de-DE" dirty="0"/>
            </a:p>
          </p:txBody>
        </p:sp>
      </p:grpSp>
      <p:grpSp>
        <p:nvGrpSpPr>
          <p:cNvPr id="3" name="Gruppieren 2"/>
          <p:cNvGrpSpPr/>
          <p:nvPr/>
        </p:nvGrpSpPr>
        <p:grpSpPr>
          <a:xfrm>
            <a:off x="3804834" y="3779362"/>
            <a:ext cx="1766965" cy="1403946"/>
            <a:chOff x="3804834" y="3779362"/>
            <a:chExt cx="1766965" cy="1403946"/>
          </a:xfrm>
        </p:grpSpPr>
        <p:sp>
          <p:nvSpPr>
            <p:cNvPr id="10" name="Richtungspfeil 9"/>
            <p:cNvSpPr/>
            <p:nvPr/>
          </p:nvSpPr>
          <p:spPr>
            <a:xfrm rot="10800000">
              <a:off x="4072937" y="4438241"/>
              <a:ext cx="1312333" cy="745067"/>
            </a:xfrm>
            <a:prstGeom prst="homePlate">
              <a:avLst>
                <a:gd name="adj" fmla="val 61363"/>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3804834" y="3779362"/>
              <a:ext cx="1766965" cy="646331"/>
            </a:xfrm>
            <a:prstGeom prst="rect">
              <a:avLst/>
            </a:prstGeom>
            <a:noFill/>
          </p:spPr>
          <p:txBody>
            <a:bodyPr wrap="square" rtlCol="0">
              <a:spAutoFit/>
            </a:bodyPr>
            <a:lstStyle/>
            <a:p>
              <a:r>
                <a:rPr lang="de-DE" dirty="0" err="1"/>
                <a:t>occurrence</a:t>
              </a:r>
              <a:r>
                <a:rPr lang="de-DE" dirty="0"/>
                <a:t> </a:t>
              </a:r>
              <a:r>
                <a:rPr lang="de-DE" dirty="0" err="1"/>
                <a:t>of</a:t>
              </a:r>
              <a:endParaRPr lang="de-DE" dirty="0"/>
            </a:p>
            <a:p>
              <a:r>
                <a:rPr lang="de-DE" dirty="0" err="1"/>
                <a:t>what</a:t>
              </a:r>
              <a:r>
                <a:rPr lang="de-DE" dirty="0"/>
                <a:t> </a:t>
              </a:r>
              <a:r>
                <a:rPr lang="de-DE" dirty="0" err="1"/>
                <a:t>is</a:t>
              </a:r>
              <a:r>
                <a:rPr lang="de-DE" dirty="0"/>
                <a:t> </a:t>
              </a:r>
              <a:r>
                <a:rPr lang="de-DE" dirty="0" err="1"/>
                <a:t>claimed</a:t>
              </a:r>
              <a:endParaRPr lang="de-DE" dirty="0"/>
            </a:p>
          </p:txBody>
        </p:sp>
      </p:grpSp>
      <p:sp>
        <p:nvSpPr>
          <p:cNvPr id="4" name="Title 3"/>
          <p:cNvSpPr>
            <a:spLocks noGrp="1"/>
          </p:cNvSpPr>
          <p:nvPr>
            <p:ph type="title"/>
          </p:nvPr>
        </p:nvSpPr>
        <p:spPr>
          <a:xfrm>
            <a:off x="698460" y="565265"/>
            <a:ext cx="10801350" cy="646331"/>
          </a:xfrm>
        </p:spPr>
        <p:txBody>
          <a:bodyPr/>
          <a:lstStyle/>
          <a:p>
            <a:r>
              <a:rPr lang="en-US" sz="4000" dirty="0"/>
              <a:t>Validation/verification as conformity assessment</a:t>
            </a:r>
          </a:p>
        </p:txBody>
      </p:sp>
      <p:sp>
        <p:nvSpPr>
          <p:cNvPr id="14" name="Text Placeholder 4"/>
          <p:cNvSpPr>
            <a:spLocks noGrp="1"/>
          </p:cNvSpPr>
          <p:nvPr>
            <p:ph type="body" sz="quarter" idx="12"/>
          </p:nvPr>
        </p:nvSpPr>
        <p:spPr>
          <a:xfrm>
            <a:off x="719138" y="1910481"/>
            <a:ext cx="10807700" cy="2803844"/>
          </a:xfrm>
        </p:spPr>
        <p:txBody>
          <a:bodyPr/>
          <a:lstStyle/>
          <a:p>
            <a:r>
              <a:rPr lang="en-GB" u="sng" dirty="0"/>
              <a:t>Differentiation from each other</a:t>
            </a:r>
            <a:r>
              <a:rPr lang="en-GB" dirty="0"/>
              <a:t>:</a:t>
            </a:r>
          </a:p>
          <a:p>
            <a:pPr marL="457200" indent="-457200">
              <a:buFont typeface="Wingdings" panose="05000000000000000000" pitchFamily="2" charset="2"/>
              <a:buChar char="§"/>
            </a:pPr>
            <a:r>
              <a:rPr lang="en-GB" b="1" dirty="0"/>
              <a:t>verification</a:t>
            </a:r>
            <a:r>
              <a:rPr lang="en-GB" dirty="0"/>
              <a:t> – confirmation of a claim through the provision of objective evidence, that specified requirements have been fulfilled (confirmation of </a:t>
            </a:r>
            <a:r>
              <a:rPr lang="en-GB" b="1" dirty="0"/>
              <a:t>truthfulness</a:t>
            </a:r>
            <a:r>
              <a:rPr lang="en-GB" dirty="0"/>
              <a:t>)</a:t>
            </a:r>
            <a:endParaRPr lang="de-DE" dirty="0"/>
          </a:p>
          <a:p>
            <a:pPr marL="457200" indent="-457200">
              <a:buFont typeface="Wingdings" panose="05000000000000000000" pitchFamily="2" charset="2"/>
              <a:buChar char="§"/>
            </a:pPr>
            <a:endParaRPr lang="de-DE" dirty="0"/>
          </a:p>
          <a:p>
            <a:endParaRPr lang="en-GB" dirty="0"/>
          </a:p>
        </p:txBody>
      </p:sp>
    </p:spTree>
    <p:extLst>
      <p:ext uri="{BB962C8B-B14F-4D97-AF65-F5344CB8AC3E}">
        <p14:creationId xmlns:p14="http://schemas.microsoft.com/office/powerpoint/2010/main" val="84001128"/>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ISO Template.potx" id="{A91AEBB8-8268-452F-B765-58999426EA6A}" vid="{C02B3F14-8145-4EB4-80B3-EB6E50FBC62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title slide R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ISO Template.potx" id="{A91AEBB8-8268-452F-B765-58999426EA6A}" vid="{F44AA09E-547B-435F-98A7-68BB8638BF23}"/>
    </a:ext>
  </a:extLst>
</a:theme>
</file>

<file path=ppt/theme/theme3.xml><?xml version="1.0" encoding="utf-8"?>
<a:theme xmlns:a="http://schemas.openxmlformats.org/drawingml/2006/main" name="Section title slide d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ISO Template.potx" id="{A91AEBB8-8268-452F-B765-58999426EA6A}" vid="{2CDBF47C-1AEA-40E3-B297-81AFCD2F79B2}"/>
    </a:ext>
  </a:extLst>
</a:theme>
</file>

<file path=ppt/theme/theme4.xml><?xml version="1.0" encoding="utf-8"?>
<a:theme xmlns:a="http://schemas.openxmlformats.org/drawingml/2006/main" name="Inside slides (text without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ISO Template.potx" id="{A91AEBB8-8268-452F-B765-58999426EA6A}" vid="{D9B54C8F-1288-4C19-B994-DE1450887219}"/>
    </a:ext>
  </a:extLst>
</a:theme>
</file>

<file path=ppt/theme/theme5.xml><?xml version="1.0" encoding="utf-8"?>
<a:theme xmlns:a="http://schemas.openxmlformats.org/drawingml/2006/main" name="Side pho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ISO Template.potx" id="{A91AEBB8-8268-452F-B765-58999426EA6A}" vid="{DD2DC266-D0FC-4EEF-9DAC-89D588EFBEB0}"/>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ISO_Template</Template>
  <TotalTime>0</TotalTime>
  <Words>1357</Words>
  <Application>Microsoft Office PowerPoint</Application>
  <PresentationFormat>Breitbild</PresentationFormat>
  <Paragraphs>264</Paragraphs>
  <Slides>40</Slides>
  <Notes>32</Notes>
  <HiddenSlides>0</HiddenSlides>
  <MMClips>0</MMClips>
  <ScaleCrop>false</ScaleCrop>
  <HeadingPairs>
    <vt:vector size="8" baseType="variant">
      <vt:variant>
        <vt:lpstr>Verwendete Schriftarten</vt:lpstr>
      </vt:variant>
      <vt:variant>
        <vt:i4>3</vt:i4>
      </vt:variant>
      <vt:variant>
        <vt:lpstr>Design</vt:lpstr>
      </vt:variant>
      <vt:variant>
        <vt:i4>8</vt:i4>
      </vt:variant>
      <vt:variant>
        <vt:lpstr>Eingebettete OLE-Server</vt:lpstr>
      </vt:variant>
      <vt:variant>
        <vt:i4>1</vt:i4>
      </vt:variant>
      <vt:variant>
        <vt:lpstr>Folientitel</vt:lpstr>
      </vt:variant>
      <vt:variant>
        <vt:i4>40</vt:i4>
      </vt:variant>
    </vt:vector>
  </HeadingPairs>
  <TitlesOfParts>
    <vt:vector size="52" baseType="lpstr">
      <vt:lpstr>Arial</vt:lpstr>
      <vt:lpstr>Symbol</vt:lpstr>
      <vt:lpstr>Wingdings</vt:lpstr>
      <vt:lpstr>Title slide</vt:lpstr>
      <vt:lpstr>Section title slide Red</vt:lpstr>
      <vt:lpstr>Section title slide dark</vt:lpstr>
      <vt:lpstr>Inside slides (text without background)</vt:lpstr>
      <vt:lpstr>Side photo</vt:lpstr>
      <vt:lpstr>1_Custom Design</vt:lpstr>
      <vt:lpstr>3_Custom Design</vt:lpstr>
      <vt:lpstr>2_Custom Design</vt:lpstr>
      <vt:lpstr>Document</vt:lpstr>
      <vt:lpstr>ISO/IEC 17029 Conformity assessment — General principles and requirements for validation and verification bodies </vt:lpstr>
      <vt:lpstr>Validation/verification  as conformity assessment</vt:lpstr>
      <vt:lpstr>Validation/verification as conformity assessment</vt:lpstr>
      <vt:lpstr>Validation/verification as conformity assessment</vt:lpstr>
      <vt:lpstr>Validation/verification as conformity assessment</vt:lpstr>
      <vt:lpstr>Validation/verification as conformity assessment</vt:lpstr>
      <vt:lpstr>Validation/verification as conformity assessment</vt:lpstr>
      <vt:lpstr>Validation/verification as conformity assessment</vt:lpstr>
      <vt:lpstr>Validation/verification as conformity assessment</vt:lpstr>
      <vt:lpstr>ISO/IEC 17029 as CASCO tool</vt:lpstr>
      <vt:lpstr>ISO/IEC 17029 as CASCO tool</vt:lpstr>
      <vt:lpstr>ISO/IEC 17029 as CASCO tool</vt:lpstr>
      <vt:lpstr>Structure </vt:lpstr>
      <vt:lpstr>ISO/IEC 17029 – Structure</vt:lpstr>
      <vt:lpstr>ISO/IEC 17029 – Structure</vt:lpstr>
      <vt:lpstr>ISO/IEC 17029 – Structure</vt:lpstr>
      <vt:lpstr>ISO/IEC 17029 – Structure</vt:lpstr>
      <vt:lpstr>Scope </vt:lpstr>
      <vt:lpstr>ISO/IEC 17029 – Scope</vt:lpstr>
      <vt:lpstr>Key terms &amp; definitions </vt:lpstr>
      <vt:lpstr>ISO/IEC 17029 – Terms and definitions</vt:lpstr>
      <vt:lpstr>ISO/IEC 17029 – Terms and definitions</vt:lpstr>
      <vt:lpstr>ISO/IEC 17029 – Terms and definitions</vt:lpstr>
      <vt:lpstr>ISO/IEC 17029 – Terms and definitions</vt:lpstr>
      <vt:lpstr>ISO/IEC 17029 – Terms and definitions</vt:lpstr>
      <vt:lpstr>ISO/IEC 17029 – Terms and definitions</vt:lpstr>
      <vt:lpstr>ISO/IEC 17029 – Terms and definitions</vt:lpstr>
      <vt:lpstr>ISO/IEC 17029 – Terms and definitions</vt:lpstr>
      <vt:lpstr>Principles</vt:lpstr>
      <vt:lpstr>ISO/IEC 17029 – Principles</vt:lpstr>
      <vt:lpstr>ISO/IEC 17029 – Principles</vt:lpstr>
      <vt:lpstr>Key requirements </vt:lpstr>
      <vt:lpstr>CASCO Common elements</vt:lpstr>
      <vt:lpstr>ISO/IEC 17029 – Impartiality</vt:lpstr>
      <vt:lpstr>ISO/IEC 17029 – External resources</vt:lpstr>
      <vt:lpstr>ISO/IEC 17029 – Programmes</vt:lpstr>
      <vt:lpstr>ISO/IEC 17029 – Process</vt:lpstr>
      <vt:lpstr>ISO/IEC 17029 – Process - Facts discovered after issue of the validation/verification statement </vt:lpstr>
      <vt:lpstr>ISO/IEC 17029 – Management system</vt:lpstr>
      <vt:lpstr>Terms &amp; concepts defined by ISO/IEC 17029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KOROLEVA Anna</dc:creator>
  <cp:lastModifiedBy>Burbo Corinne</cp:lastModifiedBy>
  <cp:revision>81</cp:revision>
  <cp:lastPrinted>2019-11-28T14:57:00Z</cp:lastPrinted>
  <dcterms:created xsi:type="dcterms:W3CDTF">2019-02-08T11:53:53Z</dcterms:created>
  <dcterms:modified xsi:type="dcterms:W3CDTF">2019-12-02T16:46:20Z</dcterms:modified>
</cp:coreProperties>
</file>